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4" r:id="rId8"/>
    <p:sldId id="263" r:id="rId9"/>
    <p:sldId id="280" r:id="rId10"/>
    <p:sldId id="281" r:id="rId11"/>
    <p:sldId id="282" r:id="rId12"/>
    <p:sldId id="265" r:id="rId13"/>
    <p:sldId id="266" r:id="rId14"/>
    <p:sldId id="285" r:id="rId15"/>
    <p:sldId id="269" r:id="rId16"/>
    <p:sldId id="270" r:id="rId17"/>
    <p:sldId id="267" r:id="rId18"/>
    <p:sldId id="271" r:id="rId19"/>
    <p:sldId id="273" r:id="rId20"/>
    <p:sldId id="286" r:id="rId21"/>
    <p:sldId id="274" r:id="rId22"/>
    <p:sldId id="275" r:id="rId23"/>
    <p:sldId id="278" r:id="rId24"/>
    <p:sldId id="288" r:id="rId25"/>
    <p:sldId id="279" r:id="rId26"/>
    <p:sldId id="283" r:id="rId27"/>
    <p:sldId id="289" r:id="rId28"/>
    <p:sldId id="284" r:id="rId29"/>
    <p:sldId id="287" r:id="rId30"/>
    <p:sldId id="290" r:id="rId31"/>
    <p:sldId id="272"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autoAdjust="0"/>
    <p:restoredTop sz="94660"/>
  </p:normalViewPr>
  <p:slideViewPr>
    <p:cSldViewPr snapToGrid="0">
      <p:cViewPr varScale="1">
        <p:scale>
          <a:sx n="37" d="100"/>
          <a:sy n="37" d="100"/>
        </p:scale>
        <p:origin x="60" y="5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8/3/2022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195944"/>
            <a:ext cx="10073397" cy="1737360"/>
          </a:xfrm>
        </p:spPr>
        <p:txBody>
          <a:bodyPr>
            <a:normAutofit fontScale="90000"/>
          </a:bodyPr>
          <a:lstStyle/>
          <a:p>
            <a:r>
              <a:rPr lang="en-US" sz="7200" dirty="0">
                <a:solidFill>
                  <a:schemeClr val="bg2">
                    <a:lumMod val="10000"/>
                  </a:schemeClr>
                </a:solidFill>
              </a:rPr>
              <a:t>CASE MANAGEMENT </a:t>
            </a:r>
            <a:br>
              <a:rPr lang="en-US" sz="7200" dirty="0">
                <a:solidFill>
                  <a:schemeClr val="bg2">
                    <a:lumMod val="10000"/>
                  </a:schemeClr>
                </a:solidFill>
              </a:rPr>
            </a:br>
            <a:r>
              <a:rPr lang="en-US" sz="3100" dirty="0">
                <a:solidFill>
                  <a:schemeClr val="bg2">
                    <a:lumMod val="10000"/>
                  </a:schemeClr>
                </a:solidFill>
              </a:rPr>
              <a:t>PART II</a:t>
            </a:r>
            <a:br>
              <a:rPr lang="en-US" sz="7200" dirty="0">
                <a:solidFill>
                  <a:schemeClr val="bg2">
                    <a:lumMod val="10000"/>
                  </a:schemeClr>
                </a:solidFill>
              </a:rPr>
            </a:br>
            <a:r>
              <a:rPr lang="en-US" sz="7200" dirty="0">
                <a:solidFill>
                  <a:schemeClr val="bg2">
                    <a:lumMod val="10000"/>
                  </a:schemeClr>
                </a:solidFill>
              </a:rPr>
              <a:t> 										</a:t>
            </a:r>
            <a:endParaRPr lang="en-US" sz="3100" dirty="0">
              <a:solidFill>
                <a:schemeClr val="bg2">
                  <a:lumMod val="10000"/>
                </a:schemeClr>
              </a:solidFill>
            </a:endParaRPr>
          </a:p>
        </p:txBody>
      </p:sp>
      <p:sp>
        <p:nvSpPr>
          <p:cNvPr id="3" name="Content Placeholder 2"/>
          <p:cNvSpPr>
            <a:spLocks noGrp="1"/>
          </p:cNvSpPr>
          <p:nvPr>
            <p:ph idx="1"/>
          </p:nvPr>
        </p:nvSpPr>
        <p:spPr>
          <a:xfrm>
            <a:off x="457200" y="1841864"/>
            <a:ext cx="9731829" cy="4199500"/>
          </a:xfrm>
        </p:spPr>
        <p:txBody>
          <a:bodyPr>
            <a:normAutofit/>
          </a:bodyPr>
          <a:lstStyle/>
          <a:p>
            <a:pPr marL="0" indent="0" algn="just">
              <a:buNone/>
            </a:pPr>
            <a:r>
              <a:rPr lang="en-US" sz="2800" b="1" dirty="0"/>
              <a:t>EXPECTED OUTCOMES:</a:t>
            </a:r>
          </a:p>
          <a:p>
            <a:pPr marL="0" indent="0" algn="just">
              <a:buNone/>
            </a:pPr>
            <a:r>
              <a:rPr lang="en-US" sz="2800" dirty="0"/>
              <a:t>Participants would be able to:</a:t>
            </a:r>
          </a:p>
          <a:p>
            <a:pPr algn="just">
              <a:buFont typeface="Wingdings" panose="05000000000000000000" pitchFamily="2" charset="2"/>
              <a:buChar char="§"/>
            </a:pPr>
            <a:r>
              <a:rPr lang="en-US" sz="2800" dirty="0"/>
              <a:t>Discuss the Case Management mechanism in the ACJA. </a:t>
            </a:r>
          </a:p>
          <a:p>
            <a:pPr marL="0" indent="0" algn="just">
              <a:buNone/>
            </a:pPr>
            <a:endParaRPr lang="en-US" sz="2800" dirty="0"/>
          </a:p>
          <a:p>
            <a:pPr algn="just">
              <a:buFont typeface="Wingdings" panose="05000000000000000000" pitchFamily="2" charset="2"/>
              <a:buChar char="§"/>
            </a:pPr>
            <a:r>
              <a:rPr lang="en-US" sz="2800" dirty="0"/>
              <a:t>Explain the Roles of the parties and Case Management measures under the ACJ Rules and their relevance in criminal cases.</a:t>
            </a:r>
          </a:p>
          <a:p>
            <a:pPr>
              <a:buFont typeface="Wingdings" panose="05000000000000000000" pitchFamily="2" charset="2"/>
              <a:buChar char="§"/>
            </a:pPr>
            <a:endParaRPr lang="en-US" sz="2800" dirty="0"/>
          </a:p>
        </p:txBody>
      </p:sp>
    </p:spTree>
    <p:extLst>
      <p:ext uri="{BB962C8B-B14F-4D97-AF65-F5344CB8AC3E}">
        <p14:creationId xmlns:p14="http://schemas.microsoft.com/office/powerpoint/2010/main" val="2141077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890517" cy="1320800"/>
          </a:xfrm>
        </p:spPr>
        <p:txBody>
          <a:bodyPr/>
          <a:lstStyle/>
          <a:p>
            <a:r>
              <a:rPr lang="en-US" dirty="0">
                <a:solidFill>
                  <a:schemeClr val="tx1"/>
                </a:solidFill>
              </a:rPr>
              <a:t>POWER OF THE COURT TO AWARD WASTED COST</a:t>
            </a:r>
          </a:p>
        </p:txBody>
      </p:sp>
      <p:sp>
        <p:nvSpPr>
          <p:cNvPr id="3" name="Content Placeholder 2"/>
          <p:cNvSpPr>
            <a:spLocks noGrp="1"/>
          </p:cNvSpPr>
          <p:nvPr>
            <p:ph idx="1"/>
          </p:nvPr>
        </p:nvSpPr>
        <p:spPr>
          <a:xfrm>
            <a:off x="677334" y="1750423"/>
            <a:ext cx="10635100" cy="4290939"/>
          </a:xfrm>
        </p:spPr>
        <p:txBody>
          <a:bodyPr>
            <a:normAutofit/>
          </a:bodyPr>
          <a:lstStyle/>
          <a:p>
            <a:pPr marL="0" indent="0" algn="just">
              <a:buNone/>
            </a:pPr>
            <a:r>
              <a:rPr lang="en-US" sz="2400" dirty="0"/>
              <a:t>Wasted cost is a cost awarded against a legal practitioner for a negligent act or omission which the court considers it unreasonable to impose on the party represented by the Legal Practitioner. </a:t>
            </a:r>
            <a:r>
              <a:rPr lang="en-US" sz="2400" b="1" dirty="0"/>
              <a:t>ORDER 11 ACJ RULES</a:t>
            </a:r>
          </a:p>
          <a:p>
            <a:pPr algn="just"/>
            <a:r>
              <a:rPr lang="en-US" sz="2400" dirty="0"/>
              <a:t>This cost can be awarded against the legal practitioner where:</a:t>
            </a:r>
          </a:p>
          <a:p>
            <a:pPr algn="just">
              <a:buFont typeface="Wingdings" panose="05000000000000000000" pitchFamily="2" charset="2"/>
              <a:buChar char="§"/>
            </a:pPr>
            <a:r>
              <a:rPr lang="en-US" sz="2400" dirty="0"/>
              <a:t>Where the Counsel by his acts or omission is unable to proceed with his case.</a:t>
            </a:r>
          </a:p>
          <a:p>
            <a:pPr algn="just">
              <a:buFont typeface="Wingdings" panose="05000000000000000000" pitchFamily="2" charset="2"/>
              <a:buChar char="§"/>
            </a:pPr>
            <a:r>
              <a:rPr lang="en-US" sz="2400" dirty="0"/>
              <a:t>Where counsel by his act or omission has caused substantial and unjustifiable delays to trial.</a:t>
            </a:r>
          </a:p>
          <a:p>
            <a:endParaRPr lang="en-US" sz="2400" dirty="0"/>
          </a:p>
        </p:txBody>
      </p:sp>
    </p:spTree>
    <p:extLst>
      <p:ext uri="{BB962C8B-B14F-4D97-AF65-F5344CB8AC3E}">
        <p14:creationId xmlns:p14="http://schemas.microsoft.com/office/powerpoint/2010/main" val="562569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278674"/>
          </a:xfrm>
        </p:spPr>
        <p:txBody>
          <a:bodyPr>
            <a:normAutofit fontScale="90000"/>
          </a:bodyPr>
          <a:lstStyle/>
          <a:p>
            <a:r>
              <a:rPr lang="en-US" dirty="0"/>
              <a:t>…</a:t>
            </a:r>
          </a:p>
        </p:txBody>
      </p:sp>
      <p:sp>
        <p:nvSpPr>
          <p:cNvPr id="3" name="Content Placeholder 2"/>
          <p:cNvSpPr>
            <a:spLocks noGrp="1"/>
          </p:cNvSpPr>
          <p:nvPr>
            <p:ph idx="1"/>
          </p:nvPr>
        </p:nvSpPr>
        <p:spPr>
          <a:xfrm>
            <a:off x="677334" y="1214847"/>
            <a:ext cx="10386906" cy="4826516"/>
          </a:xfrm>
        </p:spPr>
        <p:txBody>
          <a:bodyPr>
            <a:normAutofit lnSpcReduction="10000"/>
          </a:bodyPr>
          <a:lstStyle/>
          <a:p>
            <a:pPr algn="just">
              <a:buFont typeface="Wingdings" panose="05000000000000000000" pitchFamily="2" charset="2"/>
              <a:buChar char="§"/>
            </a:pPr>
            <a:r>
              <a:rPr lang="en-US" sz="2400" dirty="0"/>
              <a:t>Where counsel by his act or omission causes any other event that the court deems irrelevant and have caused substantial damage to the progress or outcome of the trial.</a:t>
            </a:r>
          </a:p>
          <a:p>
            <a:pPr algn="just">
              <a:buFont typeface="Wingdings" panose="05000000000000000000" pitchFamily="2" charset="2"/>
              <a:buChar char="§"/>
            </a:pPr>
            <a:endParaRPr lang="en-US" sz="2400" dirty="0"/>
          </a:p>
          <a:p>
            <a:pPr algn="just">
              <a:buFont typeface="Wingdings" panose="05000000000000000000" pitchFamily="2" charset="2"/>
              <a:buChar char="§"/>
            </a:pPr>
            <a:r>
              <a:rPr lang="en-US" sz="2400" dirty="0"/>
              <a:t>Before making the order for cost, the court shall allow the counsel and any party to the proceedings to make representation and the cost shall take into consideration any previous order or cost.</a:t>
            </a:r>
          </a:p>
          <a:p>
            <a:pPr algn="just">
              <a:buFont typeface="Wingdings" panose="05000000000000000000" pitchFamily="2" charset="2"/>
              <a:buChar char="§"/>
            </a:pPr>
            <a:r>
              <a:rPr lang="en-US" sz="2400" dirty="0"/>
              <a:t>A counsel against whom such cost has been made may apply within 7 days from the date of the order or as may be extended by the court.</a:t>
            </a:r>
          </a:p>
          <a:p>
            <a:pPr algn="just">
              <a:buFont typeface="Wingdings" panose="05000000000000000000" pitchFamily="2" charset="2"/>
              <a:buChar char="Ø"/>
            </a:pPr>
            <a:endParaRPr lang="en-US" sz="2400" dirty="0"/>
          </a:p>
          <a:p>
            <a:r>
              <a:rPr lang="en-US" sz="2400" dirty="0"/>
              <a:t>The court may postpone the making of the wasted cost order until the conclusion of the case if it appears more appropriate to do so.</a:t>
            </a:r>
          </a:p>
          <a:p>
            <a:endParaRPr lang="en-US" dirty="0"/>
          </a:p>
        </p:txBody>
      </p:sp>
    </p:spTree>
    <p:extLst>
      <p:ext uri="{BB962C8B-B14F-4D97-AF65-F5344CB8AC3E}">
        <p14:creationId xmlns:p14="http://schemas.microsoft.com/office/powerpoint/2010/main" val="3098162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CAUSES OF DELAY IN CRIMINAL TRIALS</a:t>
            </a:r>
          </a:p>
        </p:txBody>
      </p:sp>
      <p:sp>
        <p:nvSpPr>
          <p:cNvPr id="3" name="Content Placeholder 2"/>
          <p:cNvSpPr>
            <a:spLocks noGrp="1"/>
          </p:cNvSpPr>
          <p:nvPr>
            <p:ph idx="1"/>
          </p:nvPr>
        </p:nvSpPr>
        <p:spPr>
          <a:xfrm>
            <a:off x="677333" y="1528355"/>
            <a:ext cx="10648164" cy="4513008"/>
          </a:xfrm>
        </p:spPr>
        <p:txBody>
          <a:bodyPr>
            <a:normAutofit/>
          </a:bodyPr>
          <a:lstStyle/>
          <a:p>
            <a:pPr marL="0" lvl="0" indent="0" algn="just">
              <a:lnSpc>
                <a:spcPct val="107000"/>
              </a:lnSpc>
              <a:spcBef>
                <a:spcPts val="0"/>
              </a:spcBef>
              <a:buNone/>
            </a:pPr>
            <a:r>
              <a:rPr lang="en-US" sz="2400" b="1" dirty="0">
                <a:latin typeface="Times New Roman" panose="02020603050405020304" pitchFamily="18" charset="0"/>
                <a:ea typeface="Calibri" panose="020F0502020204030204" pitchFamily="34" charset="0"/>
                <a:cs typeface="Times New Roman" panose="02020603050405020304" pitchFamily="18" charset="0"/>
              </a:rPr>
              <a:t>Delay Caused by Legal Practitioners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114300" algn="just">
              <a:lnSpc>
                <a:spcPct val="107000"/>
              </a:lnSpc>
              <a:spcBef>
                <a:spcPts val="0"/>
              </a:spcBef>
              <a:buFont typeface="Wingdings" panose="05000000000000000000" pitchFamily="2" charset="2"/>
              <a:buChar char="v"/>
            </a:pPr>
            <a:r>
              <a:rPr lang="en-US" sz="2400" dirty="0">
                <a:latin typeface="Times New Roman" panose="02020603050405020304" pitchFamily="18" charset="0"/>
                <a:ea typeface="Calibri" panose="020F0502020204030204" pitchFamily="34" charset="0"/>
                <a:cs typeface="Times New Roman" panose="02020603050405020304" pitchFamily="18" charset="0"/>
              </a:rPr>
              <a:t>This problem is faced primarily when Legal Practitioners demand for several adjournments for trivial reasons. Some of these reasons vary from non- payment of legal fees to conflict in dates to even feigned ill health. </a:t>
            </a:r>
            <a:r>
              <a:rPr lang="en-US" sz="2400" b="1" dirty="0">
                <a:latin typeface="Times New Roman" panose="02020603050405020304" pitchFamily="18" charset="0"/>
                <a:ea typeface="Calibri" panose="020F0502020204030204" pitchFamily="34" charset="0"/>
                <a:cs typeface="Times New Roman" panose="02020603050405020304" pitchFamily="18" charset="0"/>
              </a:rPr>
              <a:t>The ACJA has addressed this problem with the introduction of day to day trial. S. 396(3) ACJA, s. 396 (3) NASARAWA STATE ACJL</a:t>
            </a:r>
          </a:p>
          <a:p>
            <a:pPr marL="114300" algn="just">
              <a:lnSpc>
                <a:spcPct val="107000"/>
              </a:lnSpc>
              <a:spcBef>
                <a:spcPts val="0"/>
              </a:spcBef>
              <a:buFont typeface="Wingdings" panose="05000000000000000000" pitchFamily="2" charset="2"/>
              <a:buChar char="v"/>
            </a:pP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marL="114300" algn="just">
              <a:lnSpc>
                <a:spcPct val="107000"/>
              </a:lnSpc>
              <a:spcBef>
                <a:spcPts val="0"/>
              </a:spcBef>
              <a:buFont typeface="Wingdings" panose="05000000000000000000" pitchFamily="2" charset="2"/>
              <a:buChar char="Ø"/>
            </a:pPr>
            <a:r>
              <a:rPr lang="en-US" sz="2400" dirty="0">
                <a:latin typeface="Times New Roman" panose="02020603050405020304" pitchFamily="18" charset="0"/>
                <a:ea typeface="Calibri" panose="020F0502020204030204" pitchFamily="34" charset="0"/>
                <a:cs typeface="Times New Roman" panose="02020603050405020304" pitchFamily="18" charset="0"/>
              </a:rPr>
              <a:t>Where day- to- day trial is not practicable after arraignment, limit to number of adjournments 5 for each party from arraignment to final judgment. </a:t>
            </a:r>
            <a:r>
              <a:rPr lang="en-US" sz="2400" b="1" dirty="0">
                <a:latin typeface="Times New Roman" panose="02020603050405020304" pitchFamily="18" charset="0"/>
                <a:ea typeface="Calibri" panose="020F0502020204030204" pitchFamily="34" charset="0"/>
                <a:cs typeface="Times New Roman" panose="02020603050405020304" pitchFamily="18" charset="0"/>
              </a:rPr>
              <a:t>S. 396 (4) ACJA ,S. 396 (4)-(5) NASARAWA STATE. The ACJL KWARA STATE ACJL provides for 7 adjournments.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127314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a:xfrm>
            <a:off x="677334" y="1515291"/>
            <a:ext cx="9720700" cy="4526071"/>
          </a:xfrm>
        </p:spPr>
        <p:txBody>
          <a:bodyPr>
            <a:normAutofit/>
          </a:bodyPr>
          <a:lstStyle/>
          <a:p>
            <a:pPr algn="just"/>
            <a:r>
              <a:rPr lang="en-US" sz="2400" dirty="0"/>
              <a:t>Where it is impracticable to conclude a criminal trial after the parties have exhausted their five adjournments each, the interval between one adjournment to another shall not exceed seven days inclusive of weekends.</a:t>
            </a:r>
          </a:p>
          <a:p>
            <a:pPr algn="just"/>
            <a:endParaRPr lang="en-US" sz="2400" dirty="0"/>
          </a:p>
          <a:p>
            <a:pPr algn="just"/>
            <a:r>
              <a:rPr lang="en-US" sz="2400" dirty="0"/>
              <a:t>The court may award </a:t>
            </a:r>
            <a:r>
              <a:rPr lang="en-US" sz="2400" b="1" dirty="0"/>
              <a:t>reasonable cost </a:t>
            </a:r>
            <a:r>
              <a:rPr lang="en-US" sz="2400" dirty="0"/>
              <a:t>to discourage frivolous adjournments and also carter expenses incurred by witnesses. S. 252 ACJA</a:t>
            </a:r>
          </a:p>
        </p:txBody>
      </p:sp>
    </p:spTree>
    <p:extLst>
      <p:ext uri="{BB962C8B-B14F-4D97-AF65-F5344CB8AC3E}">
        <p14:creationId xmlns:p14="http://schemas.microsoft.com/office/powerpoint/2010/main" val="2603348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8937"/>
          </a:xfrm>
        </p:spPr>
        <p:txBody>
          <a:bodyPr/>
          <a:lstStyle/>
          <a:p>
            <a:r>
              <a:rPr lang="en-US" dirty="0"/>
              <a:t>…</a:t>
            </a:r>
          </a:p>
        </p:txBody>
      </p:sp>
      <p:sp>
        <p:nvSpPr>
          <p:cNvPr id="3" name="Content Placeholder 2"/>
          <p:cNvSpPr>
            <a:spLocks noGrp="1"/>
          </p:cNvSpPr>
          <p:nvPr>
            <p:ph idx="1"/>
          </p:nvPr>
        </p:nvSpPr>
        <p:spPr>
          <a:xfrm>
            <a:off x="481390" y="1358537"/>
            <a:ext cx="10256278" cy="4859383"/>
          </a:xfrm>
        </p:spPr>
        <p:txBody>
          <a:bodyPr/>
          <a:lstStyle/>
          <a:p>
            <a:pPr algn="just"/>
            <a:r>
              <a:rPr lang="en-US" sz="3200" dirty="0">
                <a:latin typeface="Times New Roman" panose="02020603050405020304" pitchFamily="18" charset="0"/>
                <a:ea typeface="Calibri" panose="020F0502020204030204" pitchFamily="34" charset="0"/>
                <a:cs typeface="Times New Roman" panose="02020603050405020304" pitchFamily="18" charset="0"/>
              </a:rPr>
              <a:t>The role of the lawyers in the use of interlocutory application in the course of trial causes delay. In </a:t>
            </a:r>
            <a:r>
              <a:rPr lang="en-US" sz="3200" i="1" dirty="0">
                <a:latin typeface="Times New Roman" panose="02020603050405020304" pitchFamily="18" charset="0"/>
                <a:ea typeface="Calibri" panose="020F0502020204030204" pitchFamily="34" charset="0"/>
                <a:cs typeface="Times New Roman" panose="02020603050405020304" pitchFamily="18" charset="0"/>
              </a:rPr>
              <a:t>FRN v </a:t>
            </a:r>
            <a:r>
              <a:rPr lang="en-US" sz="3200" i="1" dirty="0" err="1">
                <a:latin typeface="Times New Roman" panose="02020603050405020304" pitchFamily="18" charset="0"/>
                <a:ea typeface="Calibri" panose="020F0502020204030204" pitchFamily="34" charset="0"/>
                <a:cs typeface="Times New Roman" panose="02020603050405020304" pitchFamily="18" charset="0"/>
              </a:rPr>
              <a:t>Borishade</a:t>
            </a:r>
            <a:r>
              <a:rPr lang="en-US" sz="3200" i="1" dirty="0">
                <a:latin typeface="Times New Roman" panose="02020603050405020304" pitchFamily="18" charset="0"/>
                <a:ea typeface="Calibri" panose="020F0502020204030204" pitchFamily="34" charset="0"/>
                <a:cs typeface="Times New Roman" panose="02020603050405020304" pitchFamily="18" charset="0"/>
              </a:rPr>
              <a:t>(</a:t>
            </a:r>
            <a:r>
              <a:rPr lang="en-US" sz="3200" dirty="0">
                <a:latin typeface="Calibri" panose="020F0502020204030204" pitchFamily="34" charset="0"/>
                <a:ea typeface="Calibri" panose="020F0502020204030204" pitchFamily="34" charset="0"/>
                <a:cs typeface="Times New Roman" panose="02020603050405020304" pitchFamily="18" charset="0"/>
              </a:rPr>
              <a:t>2015) All FWLR (785) 227 SC</a:t>
            </a:r>
            <a:r>
              <a:rPr lang="en-US" sz="3200" dirty="0">
                <a:latin typeface="Times New Roman" panose="02020603050405020304" pitchFamily="18" charset="0"/>
                <a:ea typeface="Calibri" panose="020F0502020204030204" pitchFamily="34" charset="0"/>
                <a:cs typeface="Times New Roman" panose="02020603050405020304" pitchFamily="18" charset="0"/>
              </a:rPr>
              <a:t>, the higher Court lamented when the proceedings at the trial Court was stalled for 7 years to await the outcome of an appeal against its ruling. </a:t>
            </a:r>
            <a:r>
              <a:rPr lang="en-US" sz="3200" b="1" dirty="0">
                <a:latin typeface="Times New Roman" panose="02020603050405020304" pitchFamily="18" charset="0"/>
                <a:ea typeface="Calibri" panose="020F0502020204030204" pitchFamily="34" charset="0"/>
                <a:cs typeface="Times New Roman" panose="02020603050405020304" pitchFamily="18" charset="0"/>
              </a:rPr>
              <a:t>It is commendable that the ACJA prohibits entertaining of an stay for proceedings in criminal cases. S. 306 ACJA, 304 KOGI STATE ACJL.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74443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09303"/>
          </a:xfrm>
        </p:spPr>
        <p:txBody>
          <a:bodyPr>
            <a:normAutofit fontScale="90000"/>
          </a:bodyPr>
          <a:lstStyle/>
          <a:p>
            <a:r>
              <a:rPr lang="en-US" dirty="0"/>
              <a:t>…</a:t>
            </a:r>
          </a:p>
        </p:txBody>
      </p:sp>
      <p:sp>
        <p:nvSpPr>
          <p:cNvPr id="3" name="Content Placeholder 2"/>
          <p:cNvSpPr>
            <a:spLocks noGrp="1"/>
          </p:cNvSpPr>
          <p:nvPr>
            <p:ph idx="1"/>
          </p:nvPr>
        </p:nvSpPr>
        <p:spPr>
          <a:xfrm>
            <a:off x="677333" y="1410789"/>
            <a:ext cx="9550883" cy="4630573"/>
          </a:xfrm>
        </p:spPr>
        <p:txBody>
          <a:bodyPr/>
          <a:lstStyle/>
          <a:p>
            <a:pPr marL="0" lvl="0" indent="0" algn="just">
              <a:lnSpc>
                <a:spcPct val="107000"/>
              </a:lnSpc>
              <a:spcBef>
                <a:spcPts val="0"/>
              </a:spcBef>
              <a:buNone/>
            </a:pPr>
            <a:r>
              <a:rPr lang="en-US" sz="2800" b="1" dirty="0">
                <a:latin typeface="Times New Roman" panose="02020603050405020304" pitchFamily="18" charset="0"/>
                <a:ea typeface="Calibri" panose="020F0502020204030204" pitchFamily="34" charset="0"/>
                <a:cs typeface="Times New Roman" panose="02020603050405020304" pitchFamily="18" charset="0"/>
              </a:rPr>
              <a:t>Delay Caused by the Courts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57150" indent="-285750" algn="just">
              <a:lnSpc>
                <a:spcPct val="107000"/>
              </a:lnSpc>
              <a:spcBef>
                <a:spcPts val="0"/>
              </a:spcBef>
              <a:buFont typeface="Wingdings" panose="05000000000000000000" pitchFamily="2" charset="2"/>
              <a:buChar char="v"/>
            </a:pPr>
            <a:r>
              <a:rPr lang="en-US" sz="2800" dirty="0">
                <a:latin typeface="Times New Roman" panose="02020603050405020304" pitchFamily="18" charset="0"/>
                <a:ea typeface="Calibri" panose="020F0502020204030204" pitchFamily="34" charset="0"/>
                <a:cs typeface="Times New Roman" panose="02020603050405020304" pitchFamily="18" charset="0"/>
              </a:rPr>
              <a:t>The frequent transfer of Judges has been a serious issue as it usually results to the trials staring </a:t>
            </a:r>
            <a:r>
              <a:rPr lang="en-US" sz="2800" i="1" dirty="0">
                <a:latin typeface="Times New Roman" panose="02020603050405020304" pitchFamily="18" charset="0"/>
                <a:ea typeface="Calibri" panose="020F0502020204030204" pitchFamily="34" charset="0"/>
                <a:cs typeface="Times New Roman" panose="02020603050405020304" pitchFamily="18" charset="0"/>
              </a:rPr>
              <a:t>de novo</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57150" indent="-285750" algn="just">
              <a:lnSpc>
                <a:spcPct val="107000"/>
              </a:lnSpc>
              <a:spcBef>
                <a:spcPts val="0"/>
              </a:spcBef>
              <a:buFont typeface="Wingdings" panose="05000000000000000000" pitchFamily="2" charset="2"/>
              <a:buChar char="v"/>
            </a:pPr>
            <a:r>
              <a:rPr lang="en-US" sz="2800" dirty="0">
                <a:latin typeface="Times New Roman" panose="02020603050405020304" pitchFamily="18" charset="0"/>
                <a:ea typeface="Calibri" panose="020F0502020204030204" pitchFamily="34" charset="0"/>
                <a:cs typeface="Times New Roman" panose="02020603050405020304" pitchFamily="18" charset="0"/>
              </a:rPr>
              <a:t>The practice of some Judges not delivering spot on rulings has also been an issue as dates are taken to deliver rulings on very harmless applications and objections also causes delay in speedy administration of justice.</a:t>
            </a:r>
          </a:p>
          <a:p>
            <a:endParaRPr lang="en-US" dirty="0"/>
          </a:p>
        </p:txBody>
      </p:sp>
    </p:spTree>
    <p:extLst>
      <p:ext uri="{BB962C8B-B14F-4D97-AF65-F5344CB8AC3E}">
        <p14:creationId xmlns:p14="http://schemas.microsoft.com/office/powerpoint/2010/main" val="187340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p>
        </p:txBody>
      </p:sp>
      <p:sp>
        <p:nvSpPr>
          <p:cNvPr id="3" name="Content Placeholder 2"/>
          <p:cNvSpPr>
            <a:spLocks noGrp="1"/>
          </p:cNvSpPr>
          <p:nvPr>
            <p:ph idx="1"/>
          </p:nvPr>
        </p:nvSpPr>
        <p:spPr>
          <a:xfrm>
            <a:off x="677333" y="2160589"/>
            <a:ext cx="9341877" cy="3880773"/>
          </a:xfrm>
        </p:spPr>
        <p:txBody>
          <a:bodyPr/>
          <a:lstStyle/>
          <a:p>
            <a:pPr marL="0" indent="0" algn="just">
              <a:lnSpc>
                <a:spcPct val="107000"/>
              </a:lnSpc>
              <a:spcBef>
                <a:spcPts val="0"/>
              </a:spcBef>
              <a:buNone/>
            </a:pPr>
            <a:r>
              <a:rPr lang="en-US" sz="2800" b="1" dirty="0">
                <a:latin typeface="Times New Roman" panose="02020603050405020304" pitchFamily="18" charset="0"/>
                <a:ea typeface="Calibri" panose="020F0502020204030204" pitchFamily="34" charset="0"/>
                <a:cs typeface="Times New Roman" panose="02020603050405020304" pitchFamily="18" charset="0"/>
              </a:rPr>
              <a:t>Delay Caused by the Prosecutor</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algn="just">
              <a:lnSpc>
                <a:spcPct val="107000"/>
              </a:lnSpc>
              <a:spcBef>
                <a:spcPts val="0"/>
              </a:spcBef>
            </a:pPr>
            <a:r>
              <a:rPr lang="en-US" sz="2800" dirty="0">
                <a:latin typeface="Times New Roman" panose="02020603050405020304" pitchFamily="18" charset="0"/>
                <a:ea typeface="Calibri" panose="020F0502020204030204" pitchFamily="34" charset="0"/>
                <a:cs typeface="Times New Roman" panose="02020603050405020304" pitchFamily="18" charset="0"/>
              </a:rPr>
              <a:t>Prosecutors sometimes cause delay in speedy dispensation of justice. This can be </a:t>
            </a:r>
            <a:r>
              <a:rPr lang="en-US" sz="2800" dirty="0">
                <a:latin typeface="Times New Roman" panose="02020603050405020304" pitchFamily="18" charset="0"/>
                <a:ea typeface="Calibri" panose="020F0502020204030204" pitchFamily="34" charset="0"/>
              </a:rPr>
              <a:t>seen in excuses ranging from incomplete investigation, loss of case file to inability to secure the presence of witnesses to testify. </a:t>
            </a:r>
            <a:endParaRPr lang="en-US" sz="2800" dirty="0"/>
          </a:p>
          <a:p>
            <a:endParaRPr lang="en-US" dirty="0"/>
          </a:p>
        </p:txBody>
      </p:sp>
    </p:spTree>
    <p:extLst>
      <p:ext uri="{BB962C8B-B14F-4D97-AF65-F5344CB8AC3E}">
        <p14:creationId xmlns:p14="http://schemas.microsoft.com/office/powerpoint/2010/main" val="3293091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28" y="770708"/>
            <a:ext cx="8596668" cy="550091"/>
          </a:xfrm>
        </p:spPr>
        <p:txBody>
          <a:bodyPr>
            <a:normAutofit fontScale="90000"/>
          </a:bodyPr>
          <a:lstStyle/>
          <a:p>
            <a:r>
              <a:rPr lang="en-US" dirty="0"/>
              <a:t>…</a:t>
            </a:r>
          </a:p>
        </p:txBody>
      </p:sp>
      <p:sp>
        <p:nvSpPr>
          <p:cNvPr id="3" name="Content Placeholder 2"/>
          <p:cNvSpPr>
            <a:spLocks noGrp="1"/>
          </p:cNvSpPr>
          <p:nvPr>
            <p:ph idx="1"/>
          </p:nvPr>
        </p:nvSpPr>
        <p:spPr>
          <a:xfrm>
            <a:off x="677333" y="1554481"/>
            <a:ext cx="10060335" cy="4486882"/>
          </a:xfrm>
        </p:spPr>
        <p:txBody>
          <a:bodyPr/>
          <a:lstStyle/>
          <a:p>
            <a:pPr marL="0" lvl="0" indent="0" algn="just">
              <a:lnSpc>
                <a:spcPct val="107000"/>
              </a:lnSpc>
              <a:spcBef>
                <a:spcPts val="0"/>
              </a:spcBef>
              <a:buNone/>
            </a:pPr>
            <a:r>
              <a:rPr lang="en-US" sz="3200" b="1" dirty="0">
                <a:latin typeface="Times New Roman" panose="02020603050405020304" pitchFamily="18" charset="0"/>
                <a:ea typeface="Calibri" panose="020F0502020204030204" pitchFamily="34" charset="0"/>
                <a:cs typeface="Times New Roman" panose="02020603050405020304" pitchFamily="18" charset="0"/>
              </a:rPr>
              <a:t>Systemic Delay </a:t>
            </a:r>
          </a:p>
          <a:p>
            <a:pPr algn="just">
              <a:lnSpc>
                <a:spcPct val="107000"/>
              </a:lnSpc>
              <a:spcBef>
                <a:spcPts val="0"/>
              </a:spcBef>
            </a:pPr>
            <a:r>
              <a:rPr lang="en-US" sz="3200" dirty="0">
                <a:latin typeface="Times New Roman" panose="02020603050405020304" pitchFamily="18" charset="0"/>
                <a:ea typeface="Calibri" panose="020F0502020204030204" pitchFamily="34" charset="0"/>
              </a:rPr>
              <a:t>The entails delay arising from inadequate courtrooms, infrastructural facilities and poor working conditions of the judiciary. A lot of facilities that would have facilitated speedy trial are largely lacking. </a:t>
            </a:r>
          </a:p>
          <a:p>
            <a:pPr algn="just">
              <a:lnSpc>
                <a:spcPct val="107000"/>
              </a:lnSpc>
              <a:spcBef>
                <a:spcPts val="0"/>
              </a:spcBef>
            </a:pPr>
            <a:r>
              <a:rPr lang="en-US" sz="3200" dirty="0">
                <a:latin typeface="Times New Roman" panose="02020603050405020304" pitchFamily="18" charset="0"/>
              </a:rPr>
              <a:t>Industrial actions. </a:t>
            </a:r>
            <a:r>
              <a:rPr lang="en-US" sz="3200" dirty="0" err="1">
                <a:latin typeface="Times New Roman" panose="02020603050405020304" pitchFamily="18" charset="0"/>
              </a:rPr>
              <a:t>E.g</a:t>
            </a:r>
            <a:r>
              <a:rPr lang="en-US" sz="3200" dirty="0">
                <a:latin typeface="Times New Roman" panose="02020603050405020304" pitchFamily="18" charset="0"/>
              </a:rPr>
              <a:t> strike by JUSUN</a:t>
            </a:r>
          </a:p>
          <a:p>
            <a:pPr algn="just">
              <a:lnSpc>
                <a:spcPct val="107000"/>
              </a:lnSpc>
              <a:spcBef>
                <a:spcPts val="0"/>
              </a:spcBef>
            </a:pPr>
            <a:r>
              <a:rPr lang="en-US" sz="3200" dirty="0">
                <a:latin typeface="Times New Roman" panose="02020603050405020304" pitchFamily="18" charset="0"/>
              </a:rPr>
              <a:t>Destruction of courts during violent protests </a:t>
            </a:r>
            <a:endParaRPr lang="en-US" sz="3200" dirty="0"/>
          </a:p>
          <a:p>
            <a:endParaRPr lang="en-US" dirty="0"/>
          </a:p>
        </p:txBody>
      </p:sp>
    </p:spTree>
    <p:extLst>
      <p:ext uri="{BB962C8B-B14F-4D97-AF65-F5344CB8AC3E}">
        <p14:creationId xmlns:p14="http://schemas.microsoft.com/office/powerpoint/2010/main" val="3150013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66503"/>
          </a:xfrm>
        </p:spPr>
        <p:txBody>
          <a:bodyPr/>
          <a:lstStyle/>
          <a:p>
            <a:r>
              <a:rPr lang="en-US" dirty="0">
                <a:solidFill>
                  <a:schemeClr val="tx1"/>
                </a:solidFill>
              </a:rPr>
              <a:t>IMPORTANCE OF CASE MANAGEMENT</a:t>
            </a:r>
          </a:p>
        </p:txBody>
      </p:sp>
      <p:sp>
        <p:nvSpPr>
          <p:cNvPr id="3" name="Content Placeholder 2"/>
          <p:cNvSpPr>
            <a:spLocks noGrp="1"/>
          </p:cNvSpPr>
          <p:nvPr>
            <p:ph idx="1"/>
          </p:nvPr>
        </p:nvSpPr>
        <p:spPr>
          <a:xfrm>
            <a:off x="677334" y="1606731"/>
            <a:ext cx="10295466" cy="4434631"/>
          </a:xfrm>
        </p:spPr>
        <p:txBody>
          <a:bodyPr/>
          <a:lstStyle/>
          <a:p>
            <a:r>
              <a:rPr lang="en-US" sz="3200" dirty="0"/>
              <a:t>It helps to avoid delay of criminal trials.</a:t>
            </a:r>
          </a:p>
          <a:p>
            <a:r>
              <a:rPr lang="en-US" sz="3200" dirty="0"/>
              <a:t>It helps to enhance efficiency and effectiveness in the justice system.</a:t>
            </a:r>
          </a:p>
          <a:p>
            <a:r>
              <a:rPr lang="en-US" sz="3200" dirty="0"/>
              <a:t>It helps to ensure that justice is not denied.</a:t>
            </a:r>
          </a:p>
          <a:p>
            <a:r>
              <a:rPr lang="en-US" sz="3200" dirty="0"/>
              <a:t>It helps to achieve victim satisfaction.</a:t>
            </a:r>
          </a:p>
          <a:p>
            <a:r>
              <a:rPr lang="en-US" sz="3200" dirty="0"/>
              <a:t>It helps to improve confidence in the judiciary.</a:t>
            </a:r>
          </a:p>
          <a:p>
            <a:endParaRPr lang="en-US" dirty="0"/>
          </a:p>
        </p:txBody>
      </p:sp>
    </p:spTree>
    <p:extLst>
      <p:ext uri="{BB962C8B-B14F-4D97-AF65-F5344CB8AC3E}">
        <p14:creationId xmlns:p14="http://schemas.microsoft.com/office/powerpoint/2010/main" val="11362815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681512" cy="1320800"/>
          </a:xfrm>
        </p:spPr>
        <p:txBody>
          <a:bodyPr>
            <a:normAutofit/>
          </a:bodyPr>
          <a:lstStyle/>
          <a:p>
            <a:r>
              <a:rPr lang="en-US" sz="2800" b="1" dirty="0">
                <a:solidFill>
                  <a:schemeClr val="tx1"/>
                </a:solidFill>
                <a:latin typeface="Times New Roman" panose="02020603050405020304" pitchFamily="18" charset="0"/>
                <a:ea typeface="Calibri" panose="020F0502020204030204" pitchFamily="34" charset="0"/>
              </a:rPr>
              <a:t>The ROLE OF DIFFERENT ACTORS IN CASE MANAGMEMENT</a:t>
            </a:r>
            <a:endParaRPr lang="en-US" sz="2800" dirty="0">
              <a:solidFill>
                <a:schemeClr val="tx1"/>
              </a:solidFill>
            </a:endParaRPr>
          </a:p>
        </p:txBody>
      </p:sp>
      <p:sp>
        <p:nvSpPr>
          <p:cNvPr id="3" name="Content Placeholder 2"/>
          <p:cNvSpPr>
            <a:spLocks noGrp="1"/>
          </p:cNvSpPr>
          <p:nvPr>
            <p:ph idx="1"/>
          </p:nvPr>
        </p:nvSpPr>
        <p:spPr>
          <a:xfrm>
            <a:off x="677333" y="2160589"/>
            <a:ext cx="10622038" cy="3880773"/>
          </a:xfrm>
        </p:spPr>
        <p:txBody>
          <a:bodyPr>
            <a:normAutofit/>
          </a:bodyPr>
          <a:lstStyle/>
          <a:p>
            <a:pPr marL="0" indent="0">
              <a:buNone/>
            </a:pPr>
            <a:r>
              <a:rPr lang="en-US" sz="2400" b="1" dirty="0"/>
              <a:t>THE ROLE OF THE COURT</a:t>
            </a:r>
          </a:p>
          <a:p>
            <a:r>
              <a:rPr lang="en-US" sz="2400" b="1" dirty="0"/>
              <a:t>The Judge</a:t>
            </a:r>
          </a:p>
          <a:p>
            <a:pPr lvl="0" algn="just">
              <a:lnSpc>
                <a:spcPct val="107000"/>
              </a:lnSpc>
              <a:spcBef>
                <a:spcPts val="0"/>
              </a:spcBef>
              <a:buFont typeface="Wingdings" panose="05000000000000000000" pitchFamily="2" charset="2"/>
              <a:buChar char="ü"/>
            </a:pPr>
            <a:r>
              <a:rPr lang="en-US" sz="2400" dirty="0">
                <a:latin typeface="Times New Roman" panose="02020603050405020304" pitchFamily="18" charset="0"/>
                <a:ea typeface="Calibri" panose="020F0502020204030204" pitchFamily="34" charset="0"/>
                <a:cs typeface="Times New Roman" panose="02020603050405020304" pitchFamily="18" charset="0"/>
              </a:rPr>
              <a:t>The Judge should be hardworking and diligent in the discharge of his duties. The phrase, ‘</a:t>
            </a:r>
            <a:r>
              <a:rPr lang="en-US" sz="2400" b="1" dirty="0">
                <a:latin typeface="Times New Roman" panose="02020603050405020304" pitchFamily="18" charset="0"/>
                <a:ea typeface="Calibri" panose="020F0502020204030204" pitchFamily="34" charset="0"/>
                <a:cs typeface="Times New Roman" panose="02020603050405020304" pitchFamily="18" charset="0"/>
              </a:rPr>
              <a:t>Court sits at 9am’ </a:t>
            </a:r>
            <a:r>
              <a:rPr lang="en-US" sz="2400" dirty="0">
                <a:latin typeface="Times New Roman" panose="02020603050405020304" pitchFamily="18" charset="0"/>
                <a:ea typeface="Calibri" panose="020F0502020204030204" pitchFamily="34" charset="0"/>
                <a:cs typeface="Times New Roman" panose="02020603050405020304" pitchFamily="18" charset="0"/>
              </a:rPr>
              <a:t>should be strictly followed.</a:t>
            </a:r>
          </a:p>
          <a:p>
            <a:pPr lvl="0" algn="just">
              <a:lnSpc>
                <a:spcPct val="107000"/>
              </a:lnSpc>
              <a:spcBef>
                <a:spcPts val="0"/>
              </a:spcBef>
              <a:buFont typeface="Wingdings" panose="05000000000000000000" pitchFamily="2" charset="2"/>
              <a:buChar char="ü"/>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0"/>
              </a:spcBef>
              <a:buFont typeface="Wingdings" panose="05000000000000000000" pitchFamily="2" charset="2"/>
              <a:buChar char="ü"/>
            </a:pPr>
            <a:r>
              <a:rPr lang="en-US" sz="2400" dirty="0">
                <a:latin typeface="Times New Roman" panose="02020603050405020304" pitchFamily="18" charset="0"/>
                <a:ea typeface="Calibri" panose="020F0502020204030204" pitchFamily="34" charset="0"/>
                <a:cs typeface="Times New Roman" panose="02020603050405020304" pitchFamily="18" charset="0"/>
              </a:rPr>
              <a:t>A Judge should also instill discipline and hard work in staff in his Court.</a:t>
            </a:r>
          </a:p>
          <a:p>
            <a:pPr marL="0" lvl="0" indent="0" algn="just">
              <a:lnSpc>
                <a:spcPct val="107000"/>
              </a:lnSpc>
              <a:spcBef>
                <a:spcPts val="0"/>
              </a:spcBef>
              <a:buNone/>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p>
          <a:p>
            <a:pPr lvl="0" algn="just">
              <a:lnSpc>
                <a:spcPct val="107000"/>
              </a:lnSpc>
              <a:spcBef>
                <a:spcPts val="0"/>
              </a:spcBef>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Discretion in granting adjournment should be exercised judiciously and judicially. The provisions of the ACJA should serve as a guide.</a:t>
            </a:r>
            <a:endParaRPr lang="en-US" sz="2400" b="1" dirty="0"/>
          </a:p>
        </p:txBody>
      </p:sp>
    </p:spTree>
    <p:extLst>
      <p:ext uri="{BB962C8B-B14F-4D97-AF65-F5344CB8AC3E}">
        <p14:creationId xmlns:p14="http://schemas.microsoft.com/office/powerpoint/2010/main" val="793066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705" y="374468"/>
            <a:ext cx="9550884" cy="1320800"/>
          </a:xfrm>
        </p:spPr>
        <p:txBody>
          <a:bodyPr/>
          <a:lstStyle/>
          <a:p>
            <a:r>
              <a:rPr lang="en-US" dirty="0">
                <a:solidFill>
                  <a:schemeClr val="accent5">
                    <a:lumMod val="50000"/>
                  </a:schemeClr>
                </a:solidFill>
              </a:rPr>
              <a:t>GENERAL CASE MANAGEMENT PROVISIONS:</a:t>
            </a:r>
          </a:p>
        </p:txBody>
      </p:sp>
      <p:sp>
        <p:nvSpPr>
          <p:cNvPr id="3" name="Content Placeholder 2"/>
          <p:cNvSpPr>
            <a:spLocks noGrp="1"/>
          </p:cNvSpPr>
          <p:nvPr>
            <p:ph idx="1"/>
          </p:nvPr>
        </p:nvSpPr>
        <p:spPr>
          <a:xfrm>
            <a:off x="546704" y="1695268"/>
            <a:ext cx="9786015" cy="3880773"/>
          </a:xfrm>
        </p:spPr>
        <p:txBody>
          <a:bodyPr/>
          <a:lstStyle/>
          <a:p>
            <a:pPr marL="0" marR="0" indent="0" algn="just">
              <a:lnSpc>
                <a:spcPct val="115000"/>
              </a:lnSpc>
              <a:spcBef>
                <a:spcPts val="0"/>
              </a:spcBef>
              <a:spcAft>
                <a:spcPts val="800"/>
              </a:spcAft>
              <a:buNone/>
            </a:pPr>
            <a:r>
              <a:rPr lang="en-US" sz="2800" dirty="0">
                <a:latin typeface="Times New Roman" panose="02020603050405020304" pitchFamily="18" charset="0"/>
                <a:ea typeface="Calibri" panose="020F0502020204030204" pitchFamily="34" charset="0"/>
                <a:cs typeface="Times New Roman" panose="02020603050405020304" pitchFamily="18" charset="0"/>
              </a:rPr>
              <a:t>Section 36(4) of the Constitution of the Federal Republic of Nigeria, 1999 (as amended) provides that: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n-US" sz="2800" dirty="0">
                <a:latin typeface="Times New Roman" panose="02020603050405020304" pitchFamily="18" charset="0"/>
                <a:ea typeface="Calibri" panose="020F0502020204030204" pitchFamily="34" charset="0"/>
              </a:rPr>
              <a:t>‘Whenever a person is charged with a criminal offence, he shall unless the charge is withdrawn, be entitled to a </a:t>
            </a:r>
            <a:r>
              <a:rPr lang="en-US" sz="2800" b="1" u="sng" dirty="0">
                <a:latin typeface="Times New Roman" panose="02020603050405020304" pitchFamily="18" charset="0"/>
                <a:ea typeface="Calibri" panose="020F0502020204030204" pitchFamily="34" charset="0"/>
              </a:rPr>
              <a:t>fair hearing in public within a reasonable time</a:t>
            </a:r>
            <a:r>
              <a:rPr lang="en-US" sz="2800" dirty="0">
                <a:latin typeface="Times New Roman" panose="02020603050405020304" pitchFamily="18" charset="0"/>
                <a:ea typeface="Calibri" panose="020F0502020204030204" pitchFamily="34" charset="0"/>
              </a:rPr>
              <a:t> by a court or tribunal’</a:t>
            </a:r>
            <a:endParaRPr lang="en-US" sz="2800" dirty="0"/>
          </a:p>
          <a:p>
            <a:endParaRPr lang="en-US" dirty="0"/>
          </a:p>
        </p:txBody>
      </p:sp>
    </p:spTree>
    <p:extLst>
      <p:ext uri="{BB962C8B-B14F-4D97-AF65-F5344CB8AC3E}">
        <p14:creationId xmlns:p14="http://schemas.microsoft.com/office/powerpoint/2010/main" val="4104918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D5784-C946-7265-5DDA-DA99A94CCD22}"/>
              </a:ext>
            </a:extLst>
          </p:cNvPr>
          <p:cNvSpPr>
            <a:spLocks noGrp="1"/>
          </p:cNvSpPr>
          <p:nvPr>
            <p:ph type="title"/>
          </p:nvPr>
        </p:nvSpPr>
        <p:spPr>
          <a:xfrm>
            <a:off x="677334" y="609600"/>
            <a:ext cx="8596668" cy="559633"/>
          </a:xfrm>
        </p:spPr>
        <p:txBody>
          <a:bodyPr>
            <a:normAutofit fontScale="90000"/>
          </a:bodyPr>
          <a:lstStyle/>
          <a:p>
            <a:r>
              <a:rPr lang="en-US" dirty="0"/>
              <a:t>…</a:t>
            </a:r>
          </a:p>
        </p:txBody>
      </p:sp>
      <p:sp>
        <p:nvSpPr>
          <p:cNvPr id="3" name="Content Placeholder 2">
            <a:extLst>
              <a:ext uri="{FF2B5EF4-FFF2-40B4-BE49-F238E27FC236}">
                <a16:creationId xmlns:a16="http://schemas.microsoft.com/office/drawing/2014/main" id="{8B51E794-AE41-5D42-74F0-652662CA9408}"/>
              </a:ext>
            </a:extLst>
          </p:cNvPr>
          <p:cNvSpPr>
            <a:spLocks noGrp="1"/>
          </p:cNvSpPr>
          <p:nvPr>
            <p:ph idx="1"/>
          </p:nvPr>
        </p:nvSpPr>
        <p:spPr>
          <a:xfrm>
            <a:off x="677333" y="1169233"/>
            <a:ext cx="10235505" cy="4872129"/>
          </a:xfrm>
        </p:spPr>
        <p:txBody>
          <a:bodyPr/>
          <a:lstStyle/>
          <a:p>
            <a:pPr lvl="0" algn="just">
              <a:lnSpc>
                <a:spcPct val="150000"/>
              </a:lnSpc>
              <a:spcBef>
                <a:spcPts val="0"/>
              </a:spcBef>
              <a:buFont typeface="Wingdings" panose="05000000000000000000" pitchFamily="2" charset="2"/>
              <a:buChar char="v"/>
            </a:pPr>
            <a:r>
              <a:rPr lang="en-US" sz="2800" dirty="0">
                <a:latin typeface="Times New Roman" panose="02020603050405020304" pitchFamily="18" charset="0"/>
                <a:ea typeface="Calibri" panose="020F0502020204030204" pitchFamily="34" charset="0"/>
                <a:cs typeface="Times New Roman" panose="02020603050405020304" pitchFamily="18" charset="0"/>
              </a:rPr>
              <a:t>The Judge should take advantage of the time saving mechanism and provisions provided for in the Administration of criminal justice Act in criminal cases.</a:t>
            </a:r>
          </a:p>
          <a:p>
            <a:pPr lvl="0" algn="just">
              <a:lnSpc>
                <a:spcPct val="150000"/>
              </a:lnSpc>
              <a:spcBef>
                <a:spcPts val="0"/>
              </a:spcBef>
              <a:buFont typeface="Wingdings" panose="05000000000000000000" pitchFamily="2" charset="2"/>
              <a:buChar char="v"/>
            </a:pPr>
            <a:r>
              <a:rPr lang="en-US" sz="2800" dirty="0">
                <a:latin typeface="Times New Roman" panose="02020603050405020304" pitchFamily="18" charset="0"/>
                <a:ea typeface="Calibri" panose="020F0502020204030204" pitchFamily="34" charset="0"/>
                <a:cs typeface="Times New Roman" panose="02020603050405020304" pitchFamily="18" charset="0"/>
              </a:rPr>
              <a:t>The Judge should be abreast with the law.</a:t>
            </a:r>
          </a:p>
          <a:p>
            <a:pPr lvl="0" algn="just">
              <a:lnSpc>
                <a:spcPct val="150000"/>
              </a:lnSpc>
              <a:spcBef>
                <a:spcPts val="0"/>
              </a:spcBef>
              <a:buFont typeface="Wingdings" panose="05000000000000000000" pitchFamily="2" charset="2"/>
              <a:buChar char="v"/>
            </a:pPr>
            <a:r>
              <a:rPr lang="en-US" sz="2800" dirty="0">
                <a:latin typeface="Times New Roman" panose="02020603050405020304" pitchFamily="18" charset="0"/>
                <a:ea typeface="Calibri" panose="020F0502020204030204" pitchFamily="34" charset="0"/>
                <a:cs typeface="Times New Roman" panose="02020603050405020304" pitchFamily="18" charset="0"/>
              </a:rPr>
              <a:t>The judge should also keep himself up to date with current technology.</a:t>
            </a:r>
            <a:endParaRPr lang="en-US" sz="2800" dirty="0"/>
          </a:p>
          <a:p>
            <a:endParaRPr lang="en-US" dirty="0"/>
          </a:p>
        </p:txBody>
      </p:sp>
    </p:spTree>
    <p:extLst>
      <p:ext uri="{BB962C8B-B14F-4D97-AF65-F5344CB8AC3E}">
        <p14:creationId xmlns:p14="http://schemas.microsoft.com/office/powerpoint/2010/main" val="4105164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09749"/>
          </a:xfrm>
        </p:spPr>
        <p:txBody>
          <a:bodyPr/>
          <a:lstStyle/>
          <a:p>
            <a:r>
              <a:rPr lang="en-US" dirty="0"/>
              <a:t>…</a:t>
            </a:r>
          </a:p>
        </p:txBody>
      </p:sp>
      <p:sp>
        <p:nvSpPr>
          <p:cNvPr id="3" name="Content Placeholder 2"/>
          <p:cNvSpPr>
            <a:spLocks noGrp="1"/>
          </p:cNvSpPr>
          <p:nvPr>
            <p:ph idx="1"/>
          </p:nvPr>
        </p:nvSpPr>
        <p:spPr>
          <a:xfrm>
            <a:off x="677332" y="1593669"/>
            <a:ext cx="10569787" cy="4447693"/>
          </a:xfrm>
        </p:spPr>
        <p:txBody>
          <a:bodyPr>
            <a:normAutofit lnSpcReduction="10000"/>
          </a:bodyPr>
          <a:lstStyle/>
          <a:p>
            <a:r>
              <a:rPr lang="en-US" sz="3200" dirty="0"/>
              <a:t>Court Registrar.</a:t>
            </a:r>
          </a:p>
          <a:p>
            <a:pPr marL="0" indent="0">
              <a:buNone/>
            </a:pPr>
            <a:endParaRPr lang="en-US" sz="3200" dirty="0"/>
          </a:p>
          <a:p>
            <a:pPr lvl="0" algn="just">
              <a:lnSpc>
                <a:spcPct val="107000"/>
              </a:lnSpc>
              <a:spcBef>
                <a:spcPts val="0"/>
              </a:spcBef>
              <a:buFont typeface="Wingdings" panose="05000000000000000000" pitchFamily="2" charset="2"/>
              <a:buChar char="ü"/>
            </a:pPr>
            <a:r>
              <a:rPr lang="en-US" sz="3200" dirty="0">
                <a:latin typeface="Times New Roman" panose="02020603050405020304" pitchFamily="18" charset="0"/>
                <a:ea typeface="Calibri" panose="020F0502020204030204" pitchFamily="34" charset="0"/>
                <a:cs typeface="Times New Roman" panose="02020603050405020304" pitchFamily="18" charset="0"/>
              </a:rPr>
              <a:t>Maintain an up to date diary of the cases in the Court.</a:t>
            </a:r>
          </a:p>
          <a:p>
            <a:pPr marL="0" lvl="0" indent="0" algn="just">
              <a:lnSpc>
                <a:spcPct val="107000"/>
              </a:lnSpc>
              <a:spcBef>
                <a:spcPts val="0"/>
              </a:spcBef>
              <a:buNone/>
            </a:pPr>
            <a:endParaRPr lang="en-US" sz="32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0"/>
              </a:spcBef>
              <a:buFont typeface="Wingdings" panose="05000000000000000000" pitchFamily="2" charset="2"/>
              <a:buChar char="ü"/>
            </a:pPr>
            <a:r>
              <a:rPr lang="en-US" sz="3200" dirty="0">
                <a:latin typeface="Times New Roman" panose="02020603050405020304" pitchFamily="18" charset="0"/>
                <a:ea typeface="Calibri" panose="020F0502020204030204" pitchFamily="34" charset="0"/>
                <a:cs typeface="Times New Roman" panose="02020603050405020304" pitchFamily="18" charset="0"/>
              </a:rPr>
              <a:t> Ensure that matters coming up for judgments and rulings are promptly brought to his attention.</a:t>
            </a:r>
          </a:p>
          <a:p>
            <a:pPr lvl="0" algn="just">
              <a:lnSpc>
                <a:spcPct val="107000"/>
              </a:lnSpc>
              <a:spcBef>
                <a:spcPts val="0"/>
              </a:spcBef>
              <a:buFont typeface="Wingdings" panose="05000000000000000000" pitchFamily="2" charset="2"/>
              <a:buChar char="ü"/>
            </a:pPr>
            <a:endParaRPr lang="en-US" sz="32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0"/>
              </a:spcBef>
              <a:buFont typeface="Wingdings" panose="05000000000000000000" pitchFamily="2" charset="2"/>
              <a:buChar char="ü"/>
            </a:pPr>
            <a:r>
              <a:rPr lang="en-US" sz="3200" dirty="0">
                <a:latin typeface="Times New Roman" panose="02020603050405020304" pitchFamily="18" charset="0"/>
                <a:ea typeface="Calibri" panose="020F0502020204030204" pitchFamily="34" charset="0"/>
                <a:cs typeface="Times New Roman" panose="02020603050405020304" pitchFamily="18" charset="0"/>
              </a:rPr>
              <a:t>Ensure that notices required to be served under the ACJA by the Registrar are promptly done.</a:t>
            </a:r>
          </a:p>
          <a:p>
            <a:endParaRPr lang="en-US" dirty="0"/>
          </a:p>
        </p:txBody>
      </p:sp>
    </p:spTree>
    <p:extLst>
      <p:ext uri="{BB962C8B-B14F-4D97-AF65-F5344CB8AC3E}">
        <p14:creationId xmlns:p14="http://schemas.microsoft.com/office/powerpoint/2010/main" val="1914495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p>
        </p:txBody>
      </p:sp>
      <p:sp>
        <p:nvSpPr>
          <p:cNvPr id="3" name="Content Placeholder 2"/>
          <p:cNvSpPr>
            <a:spLocks noGrp="1"/>
          </p:cNvSpPr>
          <p:nvPr>
            <p:ph idx="1"/>
          </p:nvPr>
        </p:nvSpPr>
        <p:spPr>
          <a:xfrm>
            <a:off x="1052087" y="1349115"/>
            <a:ext cx="10145565" cy="4722228"/>
          </a:xfrm>
        </p:spPr>
        <p:txBody>
          <a:bodyPr>
            <a:normAutofit/>
          </a:bodyPr>
          <a:lstStyle/>
          <a:p>
            <a:pPr lvl="0" algn="just">
              <a:lnSpc>
                <a:spcPct val="107000"/>
              </a:lnSpc>
              <a:spcBef>
                <a:spcPts val="0"/>
              </a:spcBef>
              <a:buFont typeface="Wingdings" panose="05000000000000000000" pitchFamily="2" charset="2"/>
              <a:buChar char="ü"/>
            </a:pPr>
            <a:r>
              <a:rPr lang="en-US" sz="2400" dirty="0">
                <a:latin typeface="Times New Roman" panose="02020603050405020304" pitchFamily="18" charset="0"/>
                <a:ea typeface="Calibri" panose="020F0502020204030204" pitchFamily="34" charset="0"/>
                <a:cs typeface="Times New Roman" panose="02020603050405020304" pitchFamily="18" charset="0"/>
              </a:rPr>
              <a:t>The Registrar should endeavor to monitor the inflow of cases and place mechanism for monitoring cases. </a:t>
            </a:r>
            <a:r>
              <a:rPr lang="en-US" sz="2400" b="1" dirty="0">
                <a:latin typeface="Times New Roman" panose="02020603050405020304" pitchFamily="18" charset="0"/>
                <a:ea typeface="Calibri" panose="020F0502020204030204" pitchFamily="34" charset="0"/>
                <a:cs typeface="Times New Roman" panose="02020603050405020304" pitchFamily="18" charset="0"/>
              </a:rPr>
              <a:t>Cases which have stayed too long should be given attention and priority.</a:t>
            </a:r>
          </a:p>
          <a:p>
            <a:pPr lvl="0" algn="just">
              <a:lnSpc>
                <a:spcPct val="107000"/>
              </a:lnSpc>
              <a:spcBef>
                <a:spcPts val="0"/>
              </a:spcBef>
              <a:buFont typeface="Wingdings" panose="05000000000000000000" pitchFamily="2" charset="2"/>
              <a:buChar char="ü"/>
            </a:pP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buFont typeface="Wingdings" panose="05000000000000000000" pitchFamily="2" charset="2"/>
              <a:buChar char="ü"/>
            </a:pPr>
            <a:r>
              <a:rPr lang="en-US" sz="2400" dirty="0">
                <a:latin typeface="Times New Roman" panose="02020603050405020304" pitchFamily="18" charset="0"/>
                <a:ea typeface="Calibri" panose="020F0502020204030204" pitchFamily="34" charset="0"/>
                <a:cs typeface="Times New Roman" panose="02020603050405020304" pitchFamily="18" charset="0"/>
              </a:rPr>
              <a:t>The Registrar should ensure that cases are not forgotten at the Registry for any reason.</a:t>
            </a:r>
          </a:p>
          <a:p>
            <a:pPr lvl="0" algn="just">
              <a:lnSpc>
                <a:spcPct val="107000"/>
              </a:lnSpc>
              <a:spcBef>
                <a:spcPts val="0"/>
              </a:spcBef>
              <a:buFont typeface="Wingdings" panose="05000000000000000000" pitchFamily="2" charset="2"/>
              <a:buChar char="ü"/>
            </a:pP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0"/>
              </a:spcBef>
              <a:buFont typeface="Wingdings" panose="05000000000000000000" pitchFamily="2" charset="2"/>
              <a:buChar char="ü"/>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0"/>
              </a:spcBef>
              <a:buFont typeface="Wingdings" panose="05000000000000000000" pitchFamily="2" charset="2"/>
              <a:buChar char="ü"/>
            </a:pPr>
            <a:r>
              <a:rPr lang="en-US" sz="2400" dirty="0">
                <a:latin typeface="Times New Roman" panose="02020603050405020304" pitchFamily="18" charset="0"/>
                <a:ea typeface="Calibri" panose="020F0502020204030204" pitchFamily="34" charset="0"/>
                <a:cs typeface="Times New Roman" panose="02020603050405020304" pitchFamily="18" charset="0"/>
              </a:rPr>
              <a:t>The Registrar can also ensure that the registry is well organized. An effective filing system that makes case retrieval easier should be developed. Ensure that both chambers and registry are well organized.</a:t>
            </a:r>
          </a:p>
          <a:p>
            <a:endParaRPr lang="en-US" dirty="0"/>
          </a:p>
        </p:txBody>
      </p:sp>
    </p:spTree>
    <p:extLst>
      <p:ext uri="{BB962C8B-B14F-4D97-AF65-F5344CB8AC3E}">
        <p14:creationId xmlns:p14="http://schemas.microsoft.com/office/powerpoint/2010/main" val="4089147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577009" cy="1320800"/>
          </a:xfrm>
        </p:spPr>
        <p:txBody>
          <a:bodyPr/>
          <a:lstStyle/>
          <a:p>
            <a:r>
              <a:rPr lang="en-US" dirty="0">
                <a:solidFill>
                  <a:schemeClr val="tx1"/>
                </a:solidFill>
              </a:rPr>
              <a:t>THE ROLE OF LEGAL PRACTITIONERS </a:t>
            </a:r>
          </a:p>
        </p:txBody>
      </p:sp>
      <p:sp>
        <p:nvSpPr>
          <p:cNvPr id="3" name="Content Placeholder 2"/>
          <p:cNvSpPr>
            <a:spLocks noGrp="1"/>
          </p:cNvSpPr>
          <p:nvPr>
            <p:ph idx="1"/>
          </p:nvPr>
        </p:nvSpPr>
        <p:spPr>
          <a:xfrm>
            <a:off x="677333" y="1439057"/>
            <a:ext cx="10517535" cy="4809344"/>
          </a:xfrm>
        </p:spPr>
        <p:txBody>
          <a:bodyPr>
            <a:normAutofit fontScale="92500" lnSpcReduction="20000"/>
          </a:bodyPr>
          <a:lstStyle/>
          <a:p>
            <a:pPr marL="0" indent="0" algn="just">
              <a:buNone/>
            </a:pPr>
            <a:r>
              <a:rPr lang="en-US" sz="2800" b="1" dirty="0"/>
              <a:t>Legal practitioners should:</a:t>
            </a:r>
          </a:p>
          <a:p>
            <a:pPr algn="just"/>
            <a:r>
              <a:rPr lang="en-US" sz="2800" dirty="0"/>
              <a:t> </a:t>
            </a:r>
            <a:r>
              <a:rPr lang="en-US" sz="3100" dirty="0"/>
              <a:t>Avoid asking for unnecessary adjournments and be well prepared for trial.</a:t>
            </a:r>
          </a:p>
          <a:p>
            <a:pPr algn="just"/>
            <a:r>
              <a:rPr lang="en-US" sz="3100" dirty="0"/>
              <a:t>Comply with case timelines agreed upon.</a:t>
            </a:r>
          </a:p>
          <a:p>
            <a:pPr algn="just"/>
            <a:r>
              <a:rPr lang="en-US" sz="3100" dirty="0"/>
              <a:t>Educate witnesses on the provisions of ACJA and ACJLs relating to witness protection.</a:t>
            </a:r>
          </a:p>
          <a:p>
            <a:pPr algn="just"/>
            <a:r>
              <a:rPr lang="en-US" sz="3100" dirty="0"/>
              <a:t>Educate witness on the provisions on failure to appear to give evidence. </a:t>
            </a:r>
            <a:r>
              <a:rPr lang="en-US" sz="3100" b="1" dirty="0"/>
              <a:t>The ACJA(ss. 251-254) makes provision for witness expenses to be paid when necessary. Sections 246 to 250 ACJA (same provision in s. 248 ACJL, Benue State) regulating the conduct of witness is also targeted at speedy trials. </a:t>
            </a:r>
          </a:p>
          <a:p>
            <a:pPr algn="just"/>
            <a:endParaRPr lang="en-US" sz="2800" dirty="0"/>
          </a:p>
        </p:txBody>
      </p:sp>
    </p:spTree>
    <p:extLst>
      <p:ext uri="{BB962C8B-B14F-4D97-AF65-F5344CB8AC3E}">
        <p14:creationId xmlns:p14="http://schemas.microsoft.com/office/powerpoint/2010/main" val="25479663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6FF66-68A8-ECFA-5E97-E68F707FDA27}"/>
              </a:ext>
            </a:extLst>
          </p:cNvPr>
          <p:cNvSpPr>
            <a:spLocks noGrp="1"/>
          </p:cNvSpPr>
          <p:nvPr>
            <p:ph type="title"/>
          </p:nvPr>
        </p:nvSpPr>
        <p:spPr>
          <a:xfrm>
            <a:off x="677334" y="609600"/>
            <a:ext cx="8596668" cy="919397"/>
          </a:xfrm>
        </p:spPr>
        <p:txBody>
          <a:bodyPr/>
          <a:lstStyle/>
          <a:p>
            <a:r>
              <a:rPr lang="en-US" dirty="0"/>
              <a:t>The Role of the Prosecutor</a:t>
            </a:r>
          </a:p>
        </p:txBody>
      </p:sp>
      <p:sp>
        <p:nvSpPr>
          <p:cNvPr id="3" name="Content Placeholder 2">
            <a:extLst>
              <a:ext uri="{FF2B5EF4-FFF2-40B4-BE49-F238E27FC236}">
                <a16:creationId xmlns:a16="http://schemas.microsoft.com/office/drawing/2014/main" id="{2776A17F-F89D-A293-F574-2E7B49407EDF}"/>
              </a:ext>
            </a:extLst>
          </p:cNvPr>
          <p:cNvSpPr>
            <a:spLocks noGrp="1"/>
          </p:cNvSpPr>
          <p:nvPr>
            <p:ph idx="1"/>
          </p:nvPr>
        </p:nvSpPr>
        <p:spPr>
          <a:xfrm>
            <a:off x="512442" y="1680904"/>
            <a:ext cx="10820122" cy="4450073"/>
          </a:xfrm>
        </p:spPr>
        <p:txBody>
          <a:bodyPr/>
          <a:lstStyle/>
          <a:p>
            <a:pPr marL="0" indent="0">
              <a:buNone/>
            </a:pPr>
            <a:r>
              <a:rPr lang="en-US" sz="2800" b="1" dirty="0"/>
              <a:t>The Prosecutor must:</a:t>
            </a:r>
          </a:p>
          <a:p>
            <a:pPr>
              <a:buFont typeface="Wingdings" panose="05000000000000000000" pitchFamily="2" charset="2"/>
              <a:buChar char="Ø"/>
            </a:pPr>
            <a:r>
              <a:rPr lang="en-US" sz="2800" dirty="0"/>
              <a:t>Ensure to keep track of all cases handled by him.</a:t>
            </a:r>
          </a:p>
          <a:p>
            <a:pPr>
              <a:buFont typeface="Wingdings" panose="05000000000000000000" pitchFamily="2" charset="2"/>
              <a:buChar char="Ø"/>
            </a:pPr>
            <a:r>
              <a:rPr lang="en-US" sz="2800" dirty="0"/>
              <a:t>Ensure that adequate provision is made for expenses of witnesses.</a:t>
            </a:r>
          </a:p>
          <a:p>
            <a:pPr>
              <a:buFont typeface="Wingdings" panose="05000000000000000000" pitchFamily="2" charset="2"/>
              <a:buChar char="Ø"/>
            </a:pPr>
            <a:r>
              <a:rPr lang="en-US" sz="2800" dirty="0"/>
              <a:t>Ensure that witness protection is utilized when necessary.</a:t>
            </a:r>
          </a:p>
          <a:p>
            <a:pPr>
              <a:buFont typeface="Wingdings" panose="05000000000000000000" pitchFamily="2" charset="2"/>
              <a:buChar char="Ø"/>
            </a:pPr>
            <a:r>
              <a:rPr lang="en-US" sz="2800" dirty="0"/>
              <a:t>Avoid unnecessary adjournments.</a:t>
            </a:r>
          </a:p>
          <a:p>
            <a:pPr>
              <a:buFont typeface="Wingdings" panose="05000000000000000000" pitchFamily="2" charset="2"/>
              <a:buChar char="Ø"/>
            </a:pPr>
            <a:r>
              <a:rPr lang="en-US" sz="2800" dirty="0"/>
              <a:t>Be abreast with the case file.</a:t>
            </a:r>
          </a:p>
        </p:txBody>
      </p:sp>
    </p:spTree>
    <p:extLst>
      <p:ext uri="{BB962C8B-B14F-4D97-AF65-F5344CB8AC3E}">
        <p14:creationId xmlns:p14="http://schemas.microsoft.com/office/powerpoint/2010/main" val="37865260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Role of the Complainant</a:t>
            </a:r>
          </a:p>
        </p:txBody>
      </p:sp>
      <p:sp>
        <p:nvSpPr>
          <p:cNvPr id="3" name="Content Placeholder 2"/>
          <p:cNvSpPr>
            <a:spLocks noGrp="1"/>
          </p:cNvSpPr>
          <p:nvPr>
            <p:ph idx="1"/>
          </p:nvPr>
        </p:nvSpPr>
        <p:spPr>
          <a:xfrm>
            <a:off x="677333" y="2160589"/>
            <a:ext cx="10948609" cy="3880773"/>
          </a:xfrm>
        </p:spPr>
        <p:txBody>
          <a:bodyPr/>
          <a:lstStyle/>
          <a:p>
            <a:pPr marL="0" indent="0">
              <a:buNone/>
            </a:pPr>
            <a:r>
              <a:rPr lang="en-US" sz="2800" b="1" dirty="0"/>
              <a:t>The Complainant should:</a:t>
            </a:r>
          </a:p>
          <a:p>
            <a:pPr>
              <a:buFont typeface="Wingdings" panose="05000000000000000000" pitchFamily="2" charset="2"/>
              <a:buChar char="Ø"/>
            </a:pPr>
            <a:r>
              <a:rPr lang="en-US" sz="2800" dirty="0"/>
              <a:t>Ensure that the keep track of his case. </a:t>
            </a:r>
          </a:p>
          <a:p>
            <a:pPr>
              <a:buFont typeface="Wingdings" panose="05000000000000000000" pitchFamily="2" charset="2"/>
              <a:buChar char="Ø"/>
            </a:pPr>
            <a:r>
              <a:rPr lang="en-US" sz="2800" dirty="0"/>
              <a:t>Ensure to keep in touch with the witnesses.</a:t>
            </a:r>
          </a:p>
          <a:p>
            <a:pPr>
              <a:buFont typeface="Wingdings" panose="05000000000000000000" pitchFamily="2" charset="2"/>
              <a:buChar char="Ø"/>
            </a:pPr>
            <a:r>
              <a:rPr lang="en-US" sz="2800" dirty="0"/>
              <a:t>Punctual to Court especially when his physical presence is required</a:t>
            </a:r>
          </a:p>
          <a:p>
            <a:pPr marL="0" indent="0">
              <a:buNone/>
            </a:pPr>
            <a:endParaRPr lang="en-US" dirty="0"/>
          </a:p>
        </p:txBody>
      </p:sp>
    </p:spTree>
    <p:extLst>
      <p:ext uri="{BB962C8B-B14F-4D97-AF65-F5344CB8AC3E}">
        <p14:creationId xmlns:p14="http://schemas.microsoft.com/office/powerpoint/2010/main" val="20057497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668449" cy="814251"/>
          </a:xfrm>
        </p:spPr>
        <p:txBody>
          <a:bodyPr/>
          <a:lstStyle/>
          <a:p>
            <a:r>
              <a:rPr lang="en-US" b="1" dirty="0">
                <a:solidFill>
                  <a:schemeClr val="tx1"/>
                </a:solidFill>
              </a:rPr>
              <a:t>LESSONS FROM OTHER JURISDICTION</a:t>
            </a:r>
          </a:p>
        </p:txBody>
      </p:sp>
      <p:sp>
        <p:nvSpPr>
          <p:cNvPr id="3" name="Content Placeholder 2"/>
          <p:cNvSpPr>
            <a:spLocks noGrp="1"/>
          </p:cNvSpPr>
          <p:nvPr>
            <p:ph idx="1"/>
          </p:nvPr>
        </p:nvSpPr>
        <p:spPr>
          <a:xfrm>
            <a:off x="209007" y="1423851"/>
            <a:ext cx="12239896" cy="5146766"/>
          </a:xfrm>
        </p:spPr>
        <p:txBody>
          <a:bodyPr/>
          <a:lstStyle/>
          <a:p>
            <a:r>
              <a:rPr lang="en-US" sz="2000" b="1" dirty="0"/>
              <a:t>United States of America</a:t>
            </a:r>
          </a:p>
          <a:p>
            <a:pPr>
              <a:buFont typeface="Wingdings" panose="05000000000000000000" pitchFamily="2" charset="2"/>
              <a:buChar char="§"/>
            </a:pPr>
            <a:r>
              <a:rPr lang="en-US" sz="2400" dirty="0"/>
              <a:t>The Sixth Amendment to the US Constitution gives the defendant right to a speedy trial.</a:t>
            </a:r>
          </a:p>
          <a:p>
            <a:pPr>
              <a:buFont typeface="Wingdings" panose="05000000000000000000" pitchFamily="2" charset="2"/>
              <a:buChar char="§"/>
            </a:pPr>
            <a:r>
              <a:rPr lang="en-US" sz="2400" dirty="0"/>
              <a:t>The </a:t>
            </a:r>
            <a:r>
              <a:rPr lang="en-US" sz="2400" b="1" dirty="0"/>
              <a:t>Speedy Trial Act(2019 US Code Title 18, Part II, Chapter 208) </a:t>
            </a:r>
            <a:r>
              <a:rPr lang="en-US" sz="2400" dirty="0"/>
              <a:t>and some state laws provide some guidance on when the right to speedy trial may be violated.</a:t>
            </a:r>
          </a:p>
          <a:p>
            <a:pPr>
              <a:buFont typeface="Wingdings" panose="05000000000000000000" pitchFamily="2" charset="2"/>
              <a:buChar char="§"/>
            </a:pPr>
            <a:r>
              <a:rPr lang="en-US" sz="2400" dirty="0"/>
              <a:t>Some state laws provide the time within which a defendant shall be brought before the court except there is reasonable cause for the delay.</a:t>
            </a:r>
          </a:p>
          <a:p>
            <a:pPr>
              <a:buFont typeface="Wingdings" panose="05000000000000000000" pitchFamily="2" charset="2"/>
              <a:buChar char="§"/>
            </a:pPr>
            <a:r>
              <a:rPr lang="en-US" sz="2400" dirty="0"/>
              <a:t>A violation of the speedy trial rule means that any conviction and sentence must be wiped out and the case dismissed if it has not reached trial.</a:t>
            </a:r>
          </a:p>
          <a:p>
            <a:pPr>
              <a:buFont typeface="Wingdings" panose="05000000000000000000" pitchFamily="2" charset="2"/>
              <a:buChar char="§"/>
            </a:pPr>
            <a:r>
              <a:rPr lang="en-US" sz="2400" dirty="0"/>
              <a:t>Time for determining speedy trial begins to run from the day of arrest.</a:t>
            </a:r>
          </a:p>
        </p:txBody>
      </p:sp>
    </p:spTree>
    <p:extLst>
      <p:ext uri="{BB962C8B-B14F-4D97-AF65-F5344CB8AC3E}">
        <p14:creationId xmlns:p14="http://schemas.microsoft.com/office/powerpoint/2010/main" val="3702468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9E328-AFEA-8044-F06A-A15EE41B099F}"/>
              </a:ext>
            </a:extLst>
          </p:cNvPr>
          <p:cNvSpPr>
            <a:spLocks noGrp="1"/>
          </p:cNvSpPr>
          <p:nvPr>
            <p:ph type="title"/>
          </p:nvPr>
        </p:nvSpPr>
        <p:spPr>
          <a:xfrm>
            <a:off x="677334" y="609600"/>
            <a:ext cx="8596668" cy="20703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51E01DD-C121-DEC1-6D06-3FE1F7F53A5A}"/>
              </a:ext>
            </a:extLst>
          </p:cNvPr>
          <p:cNvSpPr>
            <a:spLocks noGrp="1"/>
          </p:cNvSpPr>
          <p:nvPr>
            <p:ph idx="1"/>
          </p:nvPr>
        </p:nvSpPr>
        <p:spPr>
          <a:xfrm>
            <a:off x="677333" y="1454046"/>
            <a:ext cx="10880083" cy="5141625"/>
          </a:xfrm>
        </p:spPr>
        <p:txBody>
          <a:bodyPr>
            <a:normAutofit/>
          </a:bodyPr>
          <a:lstStyle/>
          <a:p>
            <a:r>
              <a:rPr lang="en-US" sz="2000" dirty="0"/>
              <a:t> The information or indictment must be filed within 30 days from the date of arrest or service of summons.</a:t>
            </a:r>
          </a:p>
          <a:p>
            <a:r>
              <a:rPr lang="en-US" sz="2000" dirty="0"/>
              <a:t>However, to ensure that the defendants are not rushed into criminal trial, it Act provides that trial may not begin less than 30 days from the date the defendant first appears in court, unless the defendant agrees in writing to an earlier date. See UNITED STATES V ROJAS-CONTRERAS, 474 US.231(1985) where the court stated that this period does not begin to count afresh by filing a similar superseding indictment.</a:t>
            </a:r>
          </a:p>
          <a:p>
            <a:r>
              <a:rPr lang="en-US" sz="2000" dirty="0"/>
              <a:t>Trial must commence within 70 days from the date the information was filed or from the first date the defendant first appeared before the court.</a:t>
            </a:r>
          </a:p>
          <a:p>
            <a:r>
              <a:rPr lang="en-US" sz="2000" dirty="0"/>
              <a:t>The court can dismiss a charge where it is not brought within the time prescribed by the law. Even when brought within the time prescribed, it may be dismissed if the defendant can show that the delay was intentional by the government do get undue advantage. STATES V LOVASCO, 431 US 783 (1997)</a:t>
            </a:r>
          </a:p>
        </p:txBody>
      </p:sp>
    </p:spTree>
    <p:extLst>
      <p:ext uri="{BB962C8B-B14F-4D97-AF65-F5344CB8AC3E}">
        <p14:creationId xmlns:p14="http://schemas.microsoft.com/office/powerpoint/2010/main" val="5471999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22366"/>
          </a:xfrm>
        </p:spPr>
        <p:txBody>
          <a:bodyPr>
            <a:normAutofit fontScale="90000"/>
          </a:bodyPr>
          <a:lstStyle/>
          <a:p>
            <a:r>
              <a:rPr lang="en-US" dirty="0"/>
              <a:t>…</a:t>
            </a:r>
          </a:p>
        </p:txBody>
      </p:sp>
      <p:sp>
        <p:nvSpPr>
          <p:cNvPr id="3" name="Content Placeholder 2"/>
          <p:cNvSpPr>
            <a:spLocks noGrp="1"/>
          </p:cNvSpPr>
          <p:nvPr>
            <p:ph idx="1"/>
          </p:nvPr>
        </p:nvSpPr>
        <p:spPr>
          <a:xfrm>
            <a:off x="677333" y="1214847"/>
            <a:ext cx="10883295" cy="4826516"/>
          </a:xfrm>
        </p:spPr>
        <p:txBody>
          <a:bodyPr/>
          <a:lstStyle/>
          <a:p>
            <a:pPr marL="0" indent="0">
              <a:buNone/>
            </a:pPr>
            <a:r>
              <a:rPr lang="en-US" sz="2400" b="1" dirty="0"/>
              <a:t>South Africa</a:t>
            </a:r>
          </a:p>
          <a:p>
            <a:pPr algn="just"/>
            <a:r>
              <a:rPr lang="en-US" sz="2800" dirty="0"/>
              <a:t>Section 35(d) of the Bill of Rights provides that ‘every person has the right to a fair trial, which includes the right to  have their trial begin and concluded without unreasonable delay’</a:t>
            </a:r>
          </a:p>
        </p:txBody>
      </p:sp>
    </p:spTree>
    <p:extLst>
      <p:ext uri="{BB962C8B-B14F-4D97-AF65-F5344CB8AC3E}">
        <p14:creationId xmlns:p14="http://schemas.microsoft.com/office/powerpoint/2010/main" val="2935349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59C15-FE12-BB3B-4574-86052DF41FC8}"/>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33A357DC-4EEC-927E-EA4C-0A080421EA97}"/>
              </a:ext>
            </a:extLst>
          </p:cNvPr>
          <p:cNvSpPr>
            <a:spLocks noGrp="1"/>
          </p:cNvSpPr>
          <p:nvPr>
            <p:ph idx="1"/>
          </p:nvPr>
        </p:nvSpPr>
        <p:spPr>
          <a:xfrm>
            <a:off x="677333" y="1424067"/>
            <a:ext cx="9860751" cy="4617296"/>
          </a:xfrm>
        </p:spPr>
        <p:txBody>
          <a:bodyPr>
            <a:normAutofit/>
          </a:bodyPr>
          <a:lstStyle/>
          <a:p>
            <a:pPr marL="0" indent="0" algn="just">
              <a:buNone/>
            </a:pPr>
            <a:r>
              <a:rPr lang="en-US" sz="2800" dirty="0"/>
              <a:t>Legal practitioners must at all times ensure that the mechanisms provided for speedy trials under the ACJA and ACJLs are utilized and whenever practicable, draw the attention of the </a:t>
            </a:r>
            <a:r>
              <a:rPr lang="en-US" sz="2800"/>
              <a:t>various actors </a:t>
            </a:r>
            <a:r>
              <a:rPr lang="en-US" sz="2800" dirty="0"/>
              <a:t>to the provisions applicable by them. </a:t>
            </a:r>
          </a:p>
          <a:p>
            <a:pPr marL="0" indent="0" algn="just">
              <a:buNone/>
            </a:pPr>
            <a:r>
              <a:rPr lang="en-US" sz="2800" dirty="0"/>
              <a:t>This will go a long way in ensuring that the quest for the attainment of speedy dispensation of criminal trials which is at the forefront of modern criminal legislations is achieved.</a:t>
            </a:r>
          </a:p>
        </p:txBody>
      </p:sp>
    </p:spTree>
    <p:extLst>
      <p:ext uri="{BB962C8B-B14F-4D97-AF65-F5344CB8AC3E}">
        <p14:creationId xmlns:p14="http://schemas.microsoft.com/office/powerpoint/2010/main" val="4215974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18309"/>
          </a:xfrm>
        </p:spPr>
        <p:txBody>
          <a:bodyPr>
            <a:normAutofit fontScale="90000"/>
          </a:bodyPr>
          <a:lstStyle/>
          <a:p>
            <a:r>
              <a:rPr lang="en-US" dirty="0"/>
              <a:t>…</a:t>
            </a:r>
          </a:p>
        </p:txBody>
      </p:sp>
      <p:sp>
        <p:nvSpPr>
          <p:cNvPr id="3" name="Content Placeholder 2"/>
          <p:cNvSpPr>
            <a:spLocks noGrp="1"/>
          </p:cNvSpPr>
          <p:nvPr>
            <p:ph idx="1"/>
          </p:nvPr>
        </p:nvSpPr>
        <p:spPr>
          <a:xfrm>
            <a:off x="677334" y="1546635"/>
            <a:ext cx="11374758" cy="4893354"/>
          </a:xfrm>
        </p:spPr>
        <p:txBody>
          <a:bodyPr>
            <a:normAutofit/>
          </a:bodyPr>
          <a:lstStyle/>
          <a:p>
            <a:pPr marL="0" indent="0" algn="just">
              <a:buNone/>
            </a:pPr>
            <a:r>
              <a:rPr lang="en-US" sz="3200" dirty="0"/>
              <a:t>S. 294(1) of the CFRN, 1999 (as amended) states that Every court established by the constitution must:</a:t>
            </a:r>
          </a:p>
          <a:p>
            <a:pPr algn="just">
              <a:buFont typeface="Wingdings" panose="05000000000000000000" pitchFamily="2" charset="2"/>
              <a:buChar char="Ø"/>
            </a:pPr>
            <a:r>
              <a:rPr lang="en-US" sz="2800" dirty="0"/>
              <a:t>Deliver its judgment not later than ninety days after the conclusion of evidence and final addresses;</a:t>
            </a:r>
          </a:p>
          <a:p>
            <a:pPr algn="just">
              <a:buFont typeface="Wingdings" panose="05000000000000000000" pitchFamily="2" charset="2"/>
              <a:buChar char="Ø"/>
            </a:pPr>
            <a:r>
              <a:rPr lang="en-US" sz="2800" dirty="0"/>
              <a:t> Furnish all the parties all parties to the cause or matter determined with duly authenticated copies of the decision within 7 days of the delivery of judgment.</a:t>
            </a:r>
          </a:p>
        </p:txBody>
      </p:sp>
    </p:spTree>
    <p:extLst>
      <p:ext uri="{BB962C8B-B14F-4D97-AF65-F5344CB8AC3E}">
        <p14:creationId xmlns:p14="http://schemas.microsoft.com/office/powerpoint/2010/main" val="6774114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QUESTIONS:</a:t>
            </a:r>
          </a:p>
        </p:txBody>
      </p:sp>
      <p:sp>
        <p:nvSpPr>
          <p:cNvPr id="3" name="Content Placeholder 2"/>
          <p:cNvSpPr>
            <a:spLocks noGrp="1"/>
          </p:cNvSpPr>
          <p:nvPr>
            <p:ph idx="1"/>
          </p:nvPr>
        </p:nvSpPr>
        <p:spPr>
          <a:xfrm>
            <a:off x="677333" y="2160589"/>
            <a:ext cx="10034209" cy="3880773"/>
          </a:xfrm>
        </p:spPr>
        <p:txBody>
          <a:bodyPr>
            <a:normAutofit/>
          </a:bodyPr>
          <a:lstStyle/>
          <a:p>
            <a:pPr algn="just"/>
            <a:r>
              <a:rPr lang="en-US" sz="3200" dirty="0"/>
              <a:t>Outlines three instances where wasted cost can be awarded against a legal practitioner under the ACJ Rules.</a:t>
            </a:r>
          </a:p>
          <a:p>
            <a:pPr algn="just"/>
            <a:r>
              <a:rPr lang="en-US" sz="3200" dirty="0"/>
              <a:t>Outline 5 importance of Case Management in criminal justice administration.</a:t>
            </a:r>
          </a:p>
        </p:txBody>
      </p:sp>
    </p:spTree>
    <p:extLst>
      <p:ext uri="{BB962C8B-B14F-4D97-AF65-F5344CB8AC3E}">
        <p14:creationId xmlns:p14="http://schemas.microsoft.com/office/powerpoint/2010/main" val="35947190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2460171"/>
          </a:xfrm>
        </p:spPr>
        <p:txBody>
          <a:bodyPr>
            <a:normAutofit/>
          </a:bodyPr>
          <a:lstStyle/>
          <a:p>
            <a:r>
              <a:rPr lang="en-US" sz="6000" dirty="0">
                <a:solidFill>
                  <a:schemeClr val="tx1"/>
                </a:solidFill>
              </a:rPr>
              <a:t>					THANK YOU ALL</a:t>
            </a:r>
          </a:p>
        </p:txBody>
      </p:sp>
      <p:sp>
        <p:nvSpPr>
          <p:cNvPr id="3" name="Content Placeholder 2"/>
          <p:cNvSpPr>
            <a:spLocks noGrp="1"/>
          </p:cNvSpPr>
          <p:nvPr>
            <p:ph idx="1"/>
          </p:nvPr>
        </p:nvSpPr>
        <p:spPr>
          <a:xfrm>
            <a:off x="507517" y="3375434"/>
            <a:ext cx="8596668" cy="3880773"/>
          </a:xfrm>
        </p:spPr>
        <p:txBody>
          <a:bodyPr>
            <a:normAutofit/>
          </a:bodyPr>
          <a:lstStyle/>
          <a:p>
            <a:pPr marL="0" indent="0">
              <a:buNone/>
            </a:pPr>
            <a:r>
              <a:rPr lang="en-US" sz="6000" dirty="0"/>
              <a:t>				</a:t>
            </a:r>
          </a:p>
          <a:p>
            <a:pPr marL="0" indent="0">
              <a:buNone/>
            </a:pPr>
            <a:r>
              <a:rPr lang="en-US" sz="6000" dirty="0"/>
              <a:t>							THE END</a:t>
            </a:r>
          </a:p>
        </p:txBody>
      </p:sp>
    </p:spTree>
    <p:extLst>
      <p:ext uri="{BB962C8B-B14F-4D97-AF65-F5344CB8AC3E}">
        <p14:creationId xmlns:p14="http://schemas.microsoft.com/office/powerpoint/2010/main" val="1732671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642" y="574765"/>
            <a:ext cx="8596668" cy="483325"/>
          </a:xfrm>
        </p:spPr>
        <p:txBody>
          <a:bodyPr>
            <a:normAutofit fontScale="90000"/>
          </a:bodyPr>
          <a:lstStyle/>
          <a:p>
            <a:r>
              <a:rPr lang="en-US" dirty="0"/>
              <a:t>…</a:t>
            </a:r>
          </a:p>
        </p:txBody>
      </p:sp>
      <p:sp>
        <p:nvSpPr>
          <p:cNvPr id="3" name="Content Placeholder 2"/>
          <p:cNvSpPr>
            <a:spLocks noGrp="1"/>
          </p:cNvSpPr>
          <p:nvPr>
            <p:ph idx="1"/>
          </p:nvPr>
        </p:nvSpPr>
        <p:spPr>
          <a:xfrm>
            <a:off x="533642" y="1058091"/>
            <a:ext cx="9642324" cy="4950823"/>
          </a:xfrm>
        </p:spPr>
        <p:txBody>
          <a:bodyPr/>
          <a:lstStyle/>
          <a:p>
            <a:pPr marL="0" indent="0" algn="just">
              <a:buNone/>
            </a:pPr>
            <a:r>
              <a:rPr lang="en-US" sz="3200" dirty="0">
                <a:latin typeface="Times New Roman" panose="02020603050405020304" pitchFamily="18" charset="0"/>
                <a:ea typeface="Calibri" panose="020F0502020204030204" pitchFamily="34" charset="0"/>
                <a:cs typeface="Times New Roman" panose="02020603050405020304" pitchFamily="18" charset="0"/>
              </a:rPr>
              <a:t>S. 1(1) of the ACJA states that the purpose of the Act is to ensure:</a:t>
            </a:r>
          </a:p>
          <a:p>
            <a:pPr algn="just">
              <a:buFont typeface="Wingdings" panose="05000000000000000000" pitchFamily="2" charset="2"/>
              <a:buChar char="q"/>
            </a:pPr>
            <a:r>
              <a:rPr lang="en-US" sz="3200" dirty="0">
                <a:latin typeface="Times New Roman" panose="02020603050405020304" pitchFamily="18" charset="0"/>
                <a:ea typeface="Calibri" panose="020F0502020204030204" pitchFamily="34" charset="0"/>
                <a:cs typeface="Times New Roman" panose="02020603050405020304" pitchFamily="18" charset="0"/>
              </a:rPr>
              <a:t>That the system of administration of criminal justice in Nigeria promotes efficient management of criminal justice institutions;</a:t>
            </a:r>
          </a:p>
          <a:p>
            <a:pPr algn="just">
              <a:buFont typeface="Wingdings" panose="05000000000000000000" pitchFamily="2" charset="2"/>
              <a:buChar char="q"/>
            </a:pP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b="1" dirty="0">
                <a:latin typeface="Times New Roman" panose="02020603050405020304" pitchFamily="18" charset="0"/>
                <a:ea typeface="Calibri" panose="020F0502020204030204" pitchFamily="34" charset="0"/>
                <a:cs typeface="Times New Roman" panose="02020603050405020304" pitchFamily="18" charset="0"/>
              </a:rPr>
              <a:t>Speedy dispensation of justice</a:t>
            </a:r>
            <a:r>
              <a:rPr lang="en-US" sz="3200" dirty="0">
                <a:latin typeface="Times New Roman" panose="02020603050405020304" pitchFamily="18" charset="0"/>
                <a:ea typeface="Calibri" panose="020F0502020204030204" pitchFamily="34" charset="0"/>
                <a:cs typeface="Times New Roman" panose="02020603050405020304" pitchFamily="18" charset="0"/>
              </a:rPr>
              <a:t>;</a:t>
            </a:r>
          </a:p>
          <a:p>
            <a:pPr algn="just">
              <a:buFont typeface="Wingdings" panose="05000000000000000000" pitchFamily="2" charset="2"/>
              <a:buChar char="q"/>
            </a:pPr>
            <a:r>
              <a:rPr lang="en-US" sz="3200" dirty="0">
                <a:latin typeface="Times New Roman" panose="02020603050405020304" pitchFamily="18" charset="0"/>
                <a:ea typeface="Calibri" panose="020F0502020204030204" pitchFamily="34" charset="0"/>
                <a:cs typeface="Times New Roman" panose="02020603050405020304" pitchFamily="18" charset="0"/>
              </a:rPr>
              <a:t> Protection of the society from crime and protection of the rights and interests of the suspect, the defendant, and the victim.</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42173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472506" cy="1320800"/>
          </a:xfrm>
        </p:spPr>
        <p:txBody>
          <a:bodyPr/>
          <a:lstStyle/>
          <a:p>
            <a:r>
              <a:rPr lang="en-US" dirty="0">
                <a:solidFill>
                  <a:schemeClr val="tx1"/>
                </a:solidFill>
              </a:rPr>
              <a:t>CASE MANAGEMENT UNDER THE ACJ RULES, 2019 </a:t>
            </a:r>
          </a:p>
        </p:txBody>
      </p:sp>
      <p:sp>
        <p:nvSpPr>
          <p:cNvPr id="3" name="Content Placeholder 2"/>
          <p:cNvSpPr>
            <a:spLocks noGrp="1"/>
          </p:cNvSpPr>
          <p:nvPr>
            <p:ph idx="1"/>
          </p:nvPr>
        </p:nvSpPr>
        <p:spPr>
          <a:xfrm>
            <a:off x="677333" y="1930400"/>
            <a:ext cx="10530597" cy="4796971"/>
          </a:xfrm>
        </p:spPr>
        <p:txBody>
          <a:bodyPr>
            <a:normAutofit fontScale="70000" lnSpcReduction="20000"/>
          </a:bodyPr>
          <a:lstStyle/>
          <a:p>
            <a:pPr algn="just"/>
            <a:r>
              <a:rPr lang="en-US" sz="3200" b="1" dirty="0"/>
              <a:t>PURSUANT TO S. 259 CFRN, 490 ACJA, 2015</a:t>
            </a:r>
          </a:p>
          <a:p>
            <a:pPr algn="just"/>
            <a:r>
              <a:rPr lang="en-US" sz="3200" b="1" dirty="0"/>
              <a:t>ORDER 8 ACJ RULES- CASE MANAGEMENT</a:t>
            </a:r>
          </a:p>
          <a:p>
            <a:pPr marL="0" indent="0" algn="just">
              <a:buNone/>
            </a:pPr>
            <a:endParaRPr lang="en-US" sz="3200" b="1" dirty="0"/>
          </a:p>
          <a:p>
            <a:pPr algn="just"/>
            <a:r>
              <a:rPr lang="en-US" sz="3200" dirty="0"/>
              <a:t>The purpose of the ACJ Rules is to ensure compliance with the ACJA and to realize the objectives expressed in s. 1(1) of ACJA.</a:t>
            </a:r>
            <a:r>
              <a:rPr lang="en-US" sz="3200" b="1" dirty="0"/>
              <a:t>ORDER 1 RULE 1 ACJ RULES</a:t>
            </a:r>
          </a:p>
          <a:p>
            <a:pPr marL="0" indent="0">
              <a:buNone/>
            </a:pPr>
            <a:endParaRPr lang="en-US" sz="3200" b="1" dirty="0"/>
          </a:p>
          <a:p>
            <a:pPr algn="just"/>
            <a:r>
              <a:rPr lang="en-US" sz="3200" dirty="0"/>
              <a:t>The ACJ Rules on case Management applies to cases in the High Court and Magistrate Court including an appeal to the High Court until the conclusion of the case.</a:t>
            </a:r>
          </a:p>
          <a:p>
            <a:pPr algn="just"/>
            <a:endParaRPr lang="en-US" sz="3200" dirty="0"/>
          </a:p>
          <a:p>
            <a:pPr algn="just"/>
            <a:r>
              <a:rPr lang="en-US" sz="3200" dirty="0"/>
              <a:t>The court may give any direction to actively manage a case in order to prevent unnecessary delay. </a:t>
            </a:r>
          </a:p>
          <a:p>
            <a:endParaRPr lang="en-US" sz="3200" dirty="0"/>
          </a:p>
        </p:txBody>
      </p:sp>
    </p:spTree>
    <p:extLst>
      <p:ext uri="{BB962C8B-B14F-4D97-AF65-F5344CB8AC3E}">
        <p14:creationId xmlns:p14="http://schemas.microsoft.com/office/powerpoint/2010/main" val="1216459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7314"/>
          </a:xfrm>
        </p:spPr>
        <p:txBody>
          <a:bodyPr/>
          <a:lstStyle/>
          <a:p>
            <a:r>
              <a:rPr lang="en-US" dirty="0"/>
              <a:t>CONTINUED…</a:t>
            </a:r>
          </a:p>
        </p:txBody>
      </p:sp>
      <p:sp>
        <p:nvSpPr>
          <p:cNvPr id="3" name="Content Placeholder 2"/>
          <p:cNvSpPr>
            <a:spLocks noGrp="1"/>
          </p:cNvSpPr>
          <p:nvPr>
            <p:ph idx="1"/>
          </p:nvPr>
        </p:nvSpPr>
        <p:spPr>
          <a:xfrm>
            <a:off x="677333" y="1606731"/>
            <a:ext cx="10034209" cy="4434631"/>
          </a:xfrm>
        </p:spPr>
        <p:txBody>
          <a:bodyPr>
            <a:normAutofit fontScale="92500" lnSpcReduction="10000"/>
          </a:bodyPr>
          <a:lstStyle/>
          <a:p>
            <a:pPr algn="just"/>
            <a:r>
              <a:rPr lang="en-US" sz="2400" dirty="0"/>
              <a:t>By Order 8 Rule 3 ACJ Rules, the court may require a party to identify:</a:t>
            </a:r>
          </a:p>
          <a:p>
            <a:pPr lvl="0" algn="just">
              <a:buFont typeface="Wingdings" panose="05000000000000000000" pitchFamily="2" charset="2"/>
              <a:buChar char="§"/>
            </a:pPr>
            <a:r>
              <a:rPr lang="en-US" sz="2400" dirty="0"/>
              <a:t>Witnesses to give evidence in person.</a:t>
            </a:r>
          </a:p>
          <a:p>
            <a:pPr lvl="0" algn="just">
              <a:buFont typeface="Wingdings" panose="05000000000000000000" pitchFamily="2" charset="2"/>
              <a:buChar char="§"/>
            </a:pPr>
            <a:r>
              <a:rPr lang="en-US" sz="2400" dirty="0"/>
              <a:t>The order of witness evidence.</a:t>
            </a:r>
          </a:p>
          <a:p>
            <a:pPr lvl="0" algn="just">
              <a:buFont typeface="Wingdings" panose="05000000000000000000" pitchFamily="2" charset="2"/>
              <a:buChar char="§"/>
            </a:pPr>
            <a:r>
              <a:rPr lang="en-US" sz="2400" dirty="0"/>
              <a:t>The need for an order compelling attendance of witnesses.</a:t>
            </a:r>
          </a:p>
          <a:p>
            <a:pPr lvl="0" algn="just">
              <a:buFont typeface="Wingdings" panose="05000000000000000000" pitchFamily="2" charset="2"/>
              <a:buChar char="§"/>
            </a:pPr>
            <a:r>
              <a:rPr lang="en-US" sz="2400" dirty="0"/>
              <a:t>Arrangements that are desirable to facilitate the giving of evidence by a witness or the participation of any other person.</a:t>
            </a:r>
          </a:p>
          <a:p>
            <a:pPr marL="0" indent="0" algn="just">
              <a:buNone/>
            </a:pPr>
            <a:endParaRPr lang="en-US" sz="2400" dirty="0"/>
          </a:p>
          <a:p>
            <a:pPr algn="just"/>
            <a:r>
              <a:rPr lang="en-US" sz="2400" dirty="0"/>
              <a:t>The Registrar shall give a person entitled or required to attend a hearing a minimum of seven days or such time as reasonably practicable, and upon the courts directions, make the records available to the parties.- </a:t>
            </a:r>
            <a:r>
              <a:rPr lang="en-US" sz="2400" b="1" dirty="0"/>
              <a:t>ORDER 8(4) ACJ Rules.</a:t>
            </a:r>
          </a:p>
          <a:p>
            <a:pPr marL="0" lvl="0" indent="0" algn="just">
              <a:buNone/>
            </a:pPr>
            <a:endParaRPr lang="en-US" sz="2400" dirty="0"/>
          </a:p>
          <a:p>
            <a:endParaRPr lang="en-US" dirty="0"/>
          </a:p>
        </p:txBody>
      </p:sp>
    </p:spTree>
    <p:extLst>
      <p:ext uri="{BB962C8B-B14F-4D97-AF65-F5344CB8AC3E}">
        <p14:creationId xmlns:p14="http://schemas.microsoft.com/office/powerpoint/2010/main" val="2371671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 QUESTION:</a:t>
            </a:r>
          </a:p>
        </p:txBody>
      </p:sp>
      <p:sp>
        <p:nvSpPr>
          <p:cNvPr id="3" name="Content Placeholder 2"/>
          <p:cNvSpPr>
            <a:spLocks noGrp="1"/>
          </p:cNvSpPr>
          <p:nvPr>
            <p:ph idx="1"/>
          </p:nvPr>
        </p:nvSpPr>
        <p:spPr>
          <a:xfrm>
            <a:off x="677334" y="2160589"/>
            <a:ext cx="10504472" cy="3880773"/>
          </a:xfrm>
        </p:spPr>
        <p:txBody>
          <a:bodyPr>
            <a:normAutofit/>
          </a:bodyPr>
          <a:lstStyle/>
          <a:p>
            <a:pPr marL="0" indent="0" algn="just">
              <a:buNone/>
            </a:pPr>
            <a:r>
              <a:rPr lang="en-US" sz="3200" dirty="0"/>
              <a:t>WHAT DOES DAY-TO-DAY TRIAL MEAN?</a:t>
            </a:r>
          </a:p>
          <a:p>
            <a:pPr algn="just">
              <a:buFont typeface="Wingdings" panose="05000000000000000000" pitchFamily="2" charset="2"/>
              <a:buChar char="§"/>
            </a:pPr>
            <a:r>
              <a:rPr lang="en-US" sz="3200" dirty="0"/>
              <a:t>This entails the conduct of a criminal case within the shortest possible interval and not necessarily the conduct of a case on daily basis…</a:t>
            </a:r>
          </a:p>
          <a:p>
            <a:pPr algn="just">
              <a:buFont typeface="Wingdings" panose="05000000000000000000" pitchFamily="2" charset="2"/>
              <a:buChar char="§"/>
            </a:pPr>
            <a:endParaRPr lang="en-US" sz="3200" dirty="0"/>
          </a:p>
          <a:p>
            <a:pPr algn="just">
              <a:buFont typeface="Wingdings" panose="05000000000000000000" pitchFamily="2" charset="2"/>
              <a:buChar char="§"/>
            </a:pPr>
            <a:r>
              <a:rPr lang="en-US" sz="3200" dirty="0"/>
              <a:t>S. 396(3) ACJA, 2015, 398(3) BENUE STATE ACJL </a:t>
            </a:r>
          </a:p>
        </p:txBody>
      </p:sp>
    </p:spTree>
    <p:extLst>
      <p:ext uri="{BB962C8B-B14F-4D97-AF65-F5344CB8AC3E}">
        <p14:creationId xmlns:p14="http://schemas.microsoft.com/office/powerpoint/2010/main" val="3001125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a:xfrm>
            <a:off x="677333" y="1436914"/>
            <a:ext cx="10138713" cy="5035523"/>
          </a:xfrm>
        </p:spPr>
        <p:txBody>
          <a:bodyPr>
            <a:normAutofit/>
          </a:bodyPr>
          <a:lstStyle/>
          <a:p>
            <a:pPr algn="just"/>
            <a:r>
              <a:rPr lang="en-US" sz="2400" dirty="0"/>
              <a:t>Upon arraignment, trial shall be </a:t>
            </a:r>
            <a:r>
              <a:rPr lang="en-US" sz="2400" b="1" dirty="0"/>
              <a:t>day-to-day</a:t>
            </a:r>
            <a:r>
              <a:rPr lang="en-US" sz="2400" dirty="0"/>
              <a:t> until the conclusion of the trial.</a:t>
            </a:r>
          </a:p>
          <a:p>
            <a:pPr algn="just">
              <a:buFont typeface="Wingdings" panose="05000000000000000000" pitchFamily="2" charset="2"/>
              <a:buChar char="v"/>
            </a:pPr>
            <a:r>
              <a:rPr lang="en-US" sz="2400" dirty="0"/>
              <a:t>The court shall in consultation with counsel set a timeline for the trial up to adoption of final written address</a:t>
            </a:r>
          </a:p>
          <a:p>
            <a:pPr algn="just">
              <a:buFont typeface="Wingdings" panose="05000000000000000000" pitchFamily="2" charset="2"/>
              <a:buChar char="v"/>
            </a:pPr>
            <a:r>
              <a:rPr lang="en-US" sz="2400" dirty="0"/>
              <a:t>The timeline if possible shall include the names of witnesses and the days they are to testify.</a:t>
            </a:r>
          </a:p>
          <a:p>
            <a:pPr algn="just">
              <a:buFont typeface="Wingdings" panose="05000000000000000000" pitchFamily="2" charset="2"/>
              <a:buChar char="v"/>
            </a:pPr>
            <a:r>
              <a:rPr lang="en-US" sz="2400" dirty="0"/>
              <a:t>The court may apply the provision of wasted cost against a legal practitioner where counsel without reasonable cause fails to comply with the timeline</a:t>
            </a:r>
          </a:p>
        </p:txBody>
      </p:sp>
    </p:spTree>
    <p:extLst>
      <p:ext uri="{BB962C8B-B14F-4D97-AF65-F5344CB8AC3E}">
        <p14:creationId xmlns:p14="http://schemas.microsoft.com/office/powerpoint/2010/main" val="4233923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GENERAL POWERS OF THE COURT TO AWARD COSTS</a:t>
            </a:r>
          </a:p>
        </p:txBody>
      </p:sp>
      <p:sp>
        <p:nvSpPr>
          <p:cNvPr id="3" name="Content Placeholder 2"/>
          <p:cNvSpPr>
            <a:spLocks noGrp="1"/>
          </p:cNvSpPr>
          <p:nvPr>
            <p:ph idx="1"/>
          </p:nvPr>
        </p:nvSpPr>
        <p:spPr>
          <a:xfrm>
            <a:off x="677333" y="2160589"/>
            <a:ext cx="10831043" cy="3880773"/>
          </a:xfrm>
        </p:spPr>
        <p:txBody>
          <a:bodyPr>
            <a:normAutofit/>
          </a:bodyPr>
          <a:lstStyle/>
          <a:p>
            <a:r>
              <a:rPr lang="en-US" sz="2800" dirty="0"/>
              <a:t>ORDER 10 ACJ Rules </a:t>
            </a:r>
          </a:p>
          <a:p>
            <a:pPr algn="just"/>
            <a:r>
              <a:rPr lang="en-US" sz="2800" dirty="0"/>
              <a:t>The Court has powers to award cost for the purpose of carrying into effect the provisions of the ACJA. </a:t>
            </a:r>
            <a:r>
              <a:rPr lang="en-US" sz="2800" b="1" dirty="0"/>
              <a:t>This includes award of cost to ensure speedy trial of cases.</a:t>
            </a:r>
          </a:p>
          <a:p>
            <a:pPr marL="0" indent="0" algn="just">
              <a:buNone/>
            </a:pPr>
            <a:endParaRPr lang="en-US" sz="2800" dirty="0"/>
          </a:p>
          <a:p>
            <a:pPr algn="just"/>
            <a:r>
              <a:rPr lang="en-US" sz="2800" dirty="0"/>
              <a:t>The cost should however be sufficiently reasonable to compensate the party for expenses incurred. </a:t>
            </a:r>
          </a:p>
          <a:p>
            <a:endParaRPr lang="en-US" sz="2800" dirty="0"/>
          </a:p>
        </p:txBody>
      </p:sp>
    </p:spTree>
    <p:extLst>
      <p:ext uri="{BB962C8B-B14F-4D97-AF65-F5344CB8AC3E}">
        <p14:creationId xmlns:p14="http://schemas.microsoft.com/office/powerpoint/2010/main" val="239748937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852</TotalTime>
  <Words>2245</Words>
  <Application>Microsoft Office PowerPoint</Application>
  <PresentationFormat>Widescreen</PresentationFormat>
  <Paragraphs>160</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Times New Roman</vt:lpstr>
      <vt:lpstr>Trebuchet MS</vt:lpstr>
      <vt:lpstr>Wingdings</vt:lpstr>
      <vt:lpstr>Wingdings 3</vt:lpstr>
      <vt:lpstr>Facet</vt:lpstr>
      <vt:lpstr>CASE MANAGEMENT  PART II            </vt:lpstr>
      <vt:lpstr>GENERAL CASE MANAGEMENT PROVISIONS:</vt:lpstr>
      <vt:lpstr>…</vt:lpstr>
      <vt:lpstr>…</vt:lpstr>
      <vt:lpstr>CASE MANAGEMENT UNDER THE ACJ RULES, 2019 </vt:lpstr>
      <vt:lpstr>CONTINUED…</vt:lpstr>
      <vt:lpstr>QUICK QUESTION:</vt:lpstr>
      <vt:lpstr>Continued…</vt:lpstr>
      <vt:lpstr>GENERAL POWERS OF THE COURT TO AWARD COSTS</vt:lpstr>
      <vt:lpstr>POWER OF THE COURT TO AWARD WASTED COST</vt:lpstr>
      <vt:lpstr>…</vt:lpstr>
      <vt:lpstr>CAUSES OF DELAY IN CRIMINAL TRIALS</vt:lpstr>
      <vt:lpstr>Continued..</vt:lpstr>
      <vt:lpstr>…</vt:lpstr>
      <vt:lpstr>…</vt:lpstr>
      <vt:lpstr>…</vt:lpstr>
      <vt:lpstr>…</vt:lpstr>
      <vt:lpstr>IMPORTANCE OF CASE MANAGEMENT</vt:lpstr>
      <vt:lpstr>The ROLE OF DIFFERENT ACTORS IN CASE MANAGMEMENT</vt:lpstr>
      <vt:lpstr>…</vt:lpstr>
      <vt:lpstr>…</vt:lpstr>
      <vt:lpstr>…..</vt:lpstr>
      <vt:lpstr>THE ROLE OF LEGAL PRACTITIONERS </vt:lpstr>
      <vt:lpstr>The Role of the Prosecutor</vt:lpstr>
      <vt:lpstr>The Role of the Complainant</vt:lpstr>
      <vt:lpstr>LESSONS FROM OTHER JURISDICTION</vt:lpstr>
      <vt:lpstr>PowerPoint Presentation</vt:lpstr>
      <vt:lpstr>…</vt:lpstr>
      <vt:lpstr>CONCLUSION</vt:lpstr>
      <vt:lpstr>REVIEW QUESTIONS:</vt:lpstr>
      <vt:lpstr>     THANK YOU 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Yemi 1</cp:lastModifiedBy>
  <cp:revision>46</cp:revision>
  <dcterms:created xsi:type="dcterms:W3CDTF">2022-08-02T07:35:07Z</dcterms:created>
  <dcterms:modified xsi:type="dcterms:W3CDTF">2022-08-03T16:56:42Z</dcterms:modified>
</cp:coreProperties>
</file>